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95"/>
  </p:notesMasterIdLst>
  <p:sldIdLst>
    <p:sldId id="263" r:id="rId2"/>
    <p:sldId id="393" r:id="rId3"/>
    <p:sldId id="449" r:id="rId4"/>
    <p:sldId id="450" r:id="rId5"/>
    <p:sldId id="451" r:id="rId6"/>
    <p:sldId id="452" r:id="rId7"/>
    <p:sldId id="453" r:id="rId8"/>
    <p:sldId id="295" r:id="rId9"/>
    <p:sldId id="328" r:id="rId10"/>
    <p:sldId id="395" r:id="rId11"/>
    <p:sldId id="332" r:id="rId12"/>
    <p:sldId id="329" r:id="rId13"/>
    <p:sldId id="330" r:id="rId14"/>
    <p:sldId id="401" r:id="rId15"/>
    <p:sldId id="455" r:id="rId16"/>
    <p:sldId id="456" r:id="rId17"/>
    <p:sldId id="457" r:id="rId18"/>
    <p:sldId id="458" r:id="rId19"/>
    <p:sldId id="340" r:id="rId20"/>
    <p:sldId id="333" r:id="rId21"/>
    <p:sldId id="334" r:id="rId22"/>
    <p:sldId id="341" r:id="rId23"/>
    <p:sldId id="336" r:id="rId24"/>
    <p:sldId id="337" r:id="rId25"/>
    <p:sldId id="403" r:id="rId26"/>
    <p:sldId id="342" r:id="rId27"/>
    <p:sldId id="405" r:id="rId28"/>
    <p:sldId id="406" r:id="rId29"/>
    <p:sldId id="339" r:id="rId30"/>
    <p:sldId id="343" r:id="rId31"/>
    <p:sldId id="338" r:id="rId32"/>
    <p:sldId id="344" r:id="rId33"/>
    <p:sldId id="345" r:id="rId34"/>
    <p:sldId id="346" r:id="rId35"/>
    <p:sldId id="347" r:id="rId36"/>
    <p:sldId id="348" r:id="rId37"/>
    <p:sldId id="349" r:id="rId38"/>
    <p:sldId id="352" r:id="rId39"/>
    <p:sldId id="350" r:id="rId40"/>
    <p:sldId id="366" r:id="rId41"/>
    <p:sldId id="437" r:id="rId42"/>
    <p:sldId id="371" r:id="rId43"/>
    <p:sldId id="374" r:id="rId44"/>
    <p:sldId id="373" r:id="rId45"/>
    <p:sldId id="372" r:id="rId46"/>
    <p:sldId id="368" r:id="rId47"/>
    <p:sldId id="351" r:id="rId48"/>
    <p:sldId id="353" r:id="rId49"/>
    <p:sldId id="438" r:id="rId50"/>
    <p:sldId id="357" r:id="rId51"/>
    <p:sldId id="358" r:id="rId52"/>
    <p:sldId id="359" r:id="rId53"/>
    <p:sldId id="376" r:id="rId54"/>
    <p:sldId id="378" r:id="rId55"/>
    <p:sldId id="379" r:id="rId56"/>
    <p:sldId id="380" r:id="rId57"/>
    <p:sldId id="381" r:id="rId58"/>
    <p:sldId id="435" r:id="rId59"/>
    <p:sldId id="360" r:id="rId60"/>
    <p:sldId id="361" r:id="rId61"/>
    <p:sldId id="382" r:id="rId62"/>
    <p:sldId id="383" r:id="rId63"/>
    <p:sldId id="384" r:id="rId64"/>
    <p:sldId id="258" r:id="rId65"/>
    <p:sldId id="430" r:id="rId66"/>
    <p:sldId id="431" r:id="rId67"/>
    <p:sldId id="432" r:id="rId68"/>
    <p:sldId id="433" r:id="rId69"/>
    <p:sldId id="260" r:id="rId70"/>
    <p:sldId id="261" r:id="rId71"/>
    <p:sldId id="416" r:id="rId72"/>
    <p:sldId id="417" r:id="rId73"/>
    <p:sldId id="418" r:id="rId74"/>
    <p:sldId id="419" r:id="rId75"/>
    <p:sldId id="420" r:id="rId76"/>
    <p:sldId id="385" r:id="rId77"/>
    <p:sldId id="264" r:id="rId78"/>
    <p:sldId id="428" r:id="rId79"/>
    <p:sldId id="440" r:id="rId80"/>
    <p:sldId id="441" r:id="rId81"/>
    <p:sldId id="442" r:id="rId82"/>
    <p:sldId id="443" r:id="rId83"/>
    <p:sldId id="444" r:id="rId84"/>
    <p:sldId id="445" r:id="rId85"/>
    <p:sldId id="446" r:id="rId86"/>
    <p:sldId id="447" r:id="rId87"/>
    <p:sldId id="355" r:id="rId88"/>
    <p:sldId id="354" r:id="rId89"/>
    <p:sldId id="408" r:id="rId90"/>
    <p:sldId id="409" r:id="rId91"/>
    <p:sldId id="410" r:id="rId92"/>
    <p:sldId id="411" r:id="rId93"/>
    <p:sldId id="412" r:id="rId9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... Alice" initials=".A" lastIdx="1" clrIdx="0">
    <p:extLst>
      <p:ext uri="{19B8F6BF-5375-455C-9EA6-DF929625EA0E}">
        <p15:presenceInfo xmlns:p15="http://schemas.microsoft.com/office/powerpoint/2012/main" userId="3cc7a5f80e6902e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7AC30"/>
    <a:srgbClr val="4472C4"/>
    <a:srgbClr val="FF0000"/>
    <a:srgbClr val="007F51"/>
    <a:srgbClr val="F9FEF8"/>
    <a:srgbClr val="F8FDF7"/>
    <a:srgbClr val="FFFFFF"/>
    <a:srgbClr val="D6F2E1"/>
    <a:srgbClr val="74DE95"/>
    <a:srgbClr val="8A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Stile medio 2 - Color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16DA210-FB5B-4158-B5E0-FEB733F419BA}" styleName="Stile chiaro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F5AB1C69-6EDB-4FF4-983F-18BD219EF322}" styleName="Stile medio 2 - Colore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185" autoAdjust="0"/>
    <p:restoredTop sz="94660"/>
  </p:normalViewPr>
  <p:slideViewPr>
    <p:cSldViewPr snapToGrid="0">
      <p:cViewPr>
        <p:scale>
          <a:sx n="110" d="100"/>
          <a:sy n="110" d="100"/>
        </p:scale>
        <p:origin x="296" y="1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notesMaster" Target="notesMasters/notesMaster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6C6DB6-158B-4CA2-8712-B31A59A6262C}" type="datetimeFigureOut">
              <a:rPr lang="it-IT" smtClean="0"/>
              <a:t>14/10/2021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46226A-EEBE-40C8-9E07-7B659C4CFB6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648659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7">
            <a:extLst>
              <a:ext uri="{FF2B5EF4-FFF2-40B4-BE49-F238E27FC236}">
                <a16:creationId xmlns:a16="http://schemas.microsoft.com/office/drawing/2014/main" id="{69D4F8A2-F88F-4DCF-9CC1-CE115619373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45DD670E-1D21-450A-98C1-C0FFB3F078F3}" type="slidenum">
              <a:rPr lang="it-IT" altLang="it-IT" sz="1200" smtClean="0">
                <a:solidFill>
                  <a:schemeClr val="tx1"/>
                </a:solidFill>
              </a:rPr>
              <a:pPr/>
              <a:t>1</a:t>
            </a:fld>
            <a:endParaRPr lang="it-IT" altLang="it-IT" sz="1200" dirty="0">
              <a:solidFill>
                <a:schemeClr val="tx1"/>
              </a:solidFill>
            </a:endParaRPr>
          </a:p>
        </p:txBody>
      </p:sp>
      <p:sp>
        <p:nvSpPr>
          <p:cNvPr id="5123" name="Rectangle 2">
            <a:extLst>
              <a:ext uri="{FF2B5EF4-FFF2-40B4-BE49-F238E27FC236}">
                <a16:creationId xmlns:a16="http://schemas.microsoft.com/office/drawing/2014/main" id="{35D24393-DE14-4F5E-84A9-C69C25D4702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4" name="Rectangle 3">
            <a:extLst>
              <a:ext uri="{FF2B5EF4-FFF2-40B4-BE49-F238E27FC236}">
                <a16:creationId xmlns:a16="http://schemas.microsoft.com/office/drawing/2014/main" id="{9A8285B9-41B6-4489-8F30-866B3D18071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80AABC65-FFAA-49A0-97EC-81504AAE406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C514972C-0B66-4A5D-81DD-DB5482129971}" type="slidenum">
              <a:rPr lang="it-IT" altLang="it-IT" sz="1200" smtClean="0">
                <a:solidFill>
                  <a:schemeClr val="tx1"/>
                </a:solidFill>
              </a:rPr>
              <a:pPr/>
              <a:t>2</a:t>
            </a:fld>
            <a:endParaRPr lang="it-IT" altLang="it-IT" sz="1200" dirty="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324D0B4F-1018-40D0-B36D-85B77AD3CB4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D1BCDEE7-5547-4072-BC6F-718ED139558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15840192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80AABC65-FFAA-49A0-97EC-81504AAE406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C514972C-0B66-4A5D-81DD-DB5482129971}" type="slidenum">
              <a:rPr lang="it-IT" altLang="it-IT" sz="1200" smtClean="0">
                <a:solidFill>
                  <a:schemeClr val="tx1"/>
                </a:solidFill>
              </a:rPr>
              <a:pPr/>
              <a:t>3</a:t>
            </a:fld>
            <a:endParaRPr lang="it-IT" altLang="it-IT" sz="1200" dirty="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324D0B4F-1018-40D0-B36D-85B77AD3CB4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D1BCDEE7-5547-4072-BC6F-718ED139558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18719784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80AABC65-FFAA-49A0-97EC-81504AAE406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C514972C-0B66-4A5D-81DD-DB5482129971}" type="slidenum">
              <a:rPr lang="it-IT" altLang="it-IT" sz="1200" smtClean="0">
                <a:solidFill>
                  <a:schemeClr val="tx1"/>
                </a:solidFill>
              </a:rPr>
              <a:pPr/>
              <a:t>4</a:t>
            </a:fld>
            <a:endParaRPr lang="it-IT" altLang="it-IT" sz="1200" dirty="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324D0B4F-1018-40D0-B36D-85B77AD3CB4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D1BCDEE7-5547-4072-BC6F-718ED139558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36746081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80AABC65-FFAA-49A0-97EC-81504AAE406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C514972C-0B66-4A5D-81DD-DB5482129971}" type="slidenum">
              <a:rPr lang="it-IT" altLang="it-IT" sz="1200" smtClean="0">
                <a:solidFill>
                  <a:schemeClr val="tx1"/>
                </a:solidFill>
              </a:rPr>
              <a:pPr/>
              <a:t>5</a:t>
            </a:fld>
            <a:endParaRPr lang="it-IT" altLang="it-IT" sz="1200" dirty="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324D0B4F-1018-40D0-B36D-85B77AD3CB4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D1BCDEE7-5547-4072-BC6F-718ED139558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23299294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80AABC65-FFAA-49A0-97EC-81504AAE406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C514972C-0B66-4A5D-81DD-DB5482129971}" type="slidenum">
              <a:rPr lang="it-IT" altLang="it-IT" sz="1200" smtClean="0">
                <a:solidFill>
                  <a:schemeClr val="tx1"/>
                </a:solidFill>
              </a:rPr>
              <a:pPr/>
              <a:t>6</a:t>
            </a:fld>
            <a:endParaRPr lang="it-IT" altLang="it-IT" sz="1200" dirty="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324D0B4F-1018-40D0-B36D-85B77AD3CB4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D1BCDEE7-5547-4072-BC6F-718ED139558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21324069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80AABC65-FFAA-49A0-97EC-81504AAE406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C514972C-0B66-4A5D-81DD-DB5482129971}" type="slidenum">
              <a:rPr lang="it-IT" altLang="it-IT" sz="1200" smtClean="0">
                <a:solidFill>
                  <a:schemeClr val="tx1"/>
                </a:solidFill>
              </a:rPr>
              <a:pPr/>
              <a:t>7</a:t>
            </a:fld>
            <a:endParaRPr lang="it-IT" altLang="it-IT" sz="1200" dirty="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324D0B4F-1018-40D0-B36D-85B77AD3CB4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D1BCDEE7-5547-4072-BC6F-718ED139558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36380758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E3DF9-6516-46AD-9345-CC3D62CF6BF9}" type="datetimeFigureOut">
              <a:rPr lang="it-IT" smtClean="0"/>
              <a:t>14/10/2021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2F8EB-1311-43B5-8B6F-F858549E2E8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649368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E3DF9-6516-46AD-9345-CC3D62CF6BF9}" type="datetimeFigureOut">
              <a:rPr lang="it-IT" smtClean="0"/>
              <a:t>14/10/2021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2F8EB-1311-43B5-8B6F-F858549E2E8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258219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E3DF9-6516-46AD-9345-CC3D62CF6BF9}" type="datetimeFigureOut">
              <a:rPr lang="it-IT" smtClean="0"/>
              <a:t>14/10/2021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2F8EB-1311-43B5-8B6F-F858549E2E8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763050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olo, test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16013" y="409575"/>
            <a:ext cx="7559675" cy="504825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sz="half" idx="1"/>
          </p:nvPr>
        </p:nvSpPr>
        <p:spPr>
          <a:xfrm>
            <a:off x="1116013" y="1752600"/>
            <a:ext cx="3703637" cy="411480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972050" y="1752600"/>
            <a:ext cx="3703638" cy="411480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A3A0F4A-8759-40AE-9E68-F9A598B2EE8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B05C8C3-EFD7-47A5-BFAD-2CC2FC3C5051}" type="datetime1">
              <a:rPr lang="it-IT" altLang="it-IT" smtClean="0"/>
              <a:pPr>
                <a:defRPr/>
              </a:pPr>
              <a:t>14/10/2021</a:t>
            </a:fld>
            <a:endParaRPr lang="it-IT" altLang="it-IT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4BAEACD-A78D-4358-9DB9-E26303A6D96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Titolo Presentazione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0DCFA4-F5D5-438E-AA96-F46B8B40073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BA9F0046-FBF3-4F8E-AF75-F21965C18679}" type="slidenum">
              <a:rPr lang="it-IT" altLang="it-IT" smtClean="0"/>
              <a:pPr>
                <a:defRPr/>
              </a:pPr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9455359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E3DF9-6516-46AD-9345-CC3D62CF6BF9}" type="datetimeFigureOut">
              <a:rPr lang="it-IT" smtClean="0"/>
              <a:t>14/10/2021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2F8EB-1311-43B5-8B6F-F858549E2E8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111829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E3DF9-6516-46AD-9345-CC3D62CF6BF9}" type="datetimeFigureOut">
              <a:rPr lang="it-IT" smtClean="0"/>
              <a:t>14/10/2021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2F8EB-1311-43B5-8B6F-F858549E2E8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70719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E3DF9-6516-46AD-9345-CC3D62CF6BF9}" type="datetimeFigureOut">
              <a:rPr lang="it-IT" smtClean="0"/>
              <a:t>14/10/2021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2F8EB-1311-43B5-8B6F-F858549E2E8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437013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E3DF9-6516-46AD-9345-CC3D62CF6BF9}" type="datetimeFigureOut">
              <a:rPr lang="it-IT" smtClean="0"/>
              <a:t>14/10/2021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2F8EB-1311-43B5-8B6F-F858549E2E8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675248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E3DF9-6516-46AD-9345-CC3D62CF6BF9}" type="datetimeFigureOut">
              <a:rPr lang="it-IT" smtClean="0"/>
              <a:t>14/10/2021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2F8EB-1311-43B5-8B6F-F858549E2E8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758422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E3DF9-6516-46AD-9345-CC3D62CF6BF9}" type="datetimeFigureOut">
              <a:rPr lang="it-IT" smtClean="0"/>
              <a:t>14/10/2021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2F8EB-1311-43B5-8B6F-F858549E2E8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85048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E3DF9-6516-46AD-9345-CC3D62CF6BF9}" type="datetimeFigureOut">
              <a:rPr lang="it-IT" smtClean="0"/>
              <a:t>14/10/2021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2F8EB-1311-43B5-8B6F-F858549E2E8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246332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E3DF9-6516-46AD-9345-CC3D62CF6BF9}" type="datetimeFigureOut">
              <a:rPr lang="it-IT" smtClean="0"/>
              <a:t>14/10/2021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2F8EB-1311-43B5-8B6F-F858549E2E8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291131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7E3DF9-6516-46AD-9345-CC3D62CF6BF9}" type="datetimeFigureOut">
              <a:rPr lang="it-IT" smtClean="0"/>
              <a:t>14/10/2021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02F8EB-1311-43B5-8B6F-F858549E2E8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259808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.png"/><Relationship Id="rId5" Type="http://schemas.openxmlformats.org/officeDocument/2006/relationships/image" Target="../media/image140.png"/><Relationship Id="rId4" Type="http://schemas.openxmlformats.org/officeDocument/2006/relationships/image" Target="../media/image13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3.png"/><Relationship Id="rId4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3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0.png"/><Relationship Id="rId2" Type="http://schemas.openxmlformats.org/officeDocument/2006/relationships/image" Target="../media/image460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90.png"/><Relationship Id="rId4" Type="http://schemas.openxmlformats.org/officeDocument/2006/relationships/image" Target="../media/image420.pn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0.png"/><Relationship Id="rId1" Type="http://schemas.openxmlformats.org/officeDocument/2006/relationships/slideLayout" Target="../slideLayouts/slideLayout1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0.png"/><Relationship Id="rId2" Type="http://schemas.openxmlformats.org/officeDocument/2006/relationships/image" Target="../media/image480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0.png"/><Relationship Id="rId2" Type="http://schemas.openxmlformats.org/officeDocument/2006/relationships/image" Target="../media/image48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10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0.png"/><Relationship Id="rId2" Type="http://schemas.openxmlformats.org/officeDocument/2006/relationships/image" Target="../media/image480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20.png"/><Relationship Id="rId4" Type="http://schemas.openxmlformats.org/officeDocument/2006/relationships/image" Target="../media/image510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0.png"/><Relationship Id="rId2" Type="http://schemas.openxmlformats.org/officeDocument/2006/relationships/image" Target="../media/image48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30.png"/><Relationship Id="rId5" Type="http://schemas.openxmlformats.org/officeDocument/2006/relationships/image" Target="../media/image520.png"/><Relationship Id="rId4" Type="http://schemas.openxmlformats.org/officeDocument/2006/relationships/image" Target="../media/image510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0.png"/><Relationship Id="rId7" Type="http://schemas.openxmlformats.org/officeDocument/2006/relationships/image" Target="../media/image540.png"/><Relationship Id="rId2" Type="http://schemas.openxmlformats.org/officeDocument/2006/relationships/image" Target="../media/image48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30.png"/><Relationship Id="rId5" Type="http://schemas.openxmlformats.org/officeDocument/2006/relationships/image" Target="../media/image520.png"/><Relationship Id="rId4" Type="http://schemas.openxmlformats.org/officeDocument/2006/relationships/image" Target="../media/image5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1">
            <a:extLst>
              <a:ext uri="{FF2B5EF4-FFF2-40B4-BE49-F238E27FC236}">
                <a16:creationId xmlns:a16="http://schemas.microsoft.com/office/drawing/2014/main" id="{2CE60205-7B7E-48F1-95F0-2D5ECCBB1C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1577898"/>
          </a:xfrm>
          <a:prstGeom prst="rect">
            <a:avLst/>
          </a:prstGeom>
          <a:solidFill>
            <a:srgbClr val="007F51"/>
          </a:solidFill>
          <a:ln>
            <a:noFill/>
          </a:ln>
          <a:effectLst/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it-IT" altLang="it-IT" sz="900" dirty="0">
              <a:solidFill>
                <a:schemeClr val="bg1"/>
              </a:solidFill>
            </a:endParaRPr>
          </a:p>
        </p:txBody>
      </p:sp>
      <p:sp>
        <p:nvSpPr>
          <p:cNvPr id="4100" name="CasellaDiTesto 2">
            <a:extLst>
              <a:ext uri="{FF2B5EF4-FFF2-40B4-BE49-F238E27FC236}">
                <a16:creationId xmlns:a16="http://schemas.microsoft.com/office/drawing/2014/main" id="{B849CB4A-C080-4954-90B6-8CA325FB42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627" y="184576"/>
            <a:ext cx="8912993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it-IT" altLang="it-IT" sz="20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Tesi Sperimentale</a:t>
            </a:r>
          </a:p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it-IT" altLang="it-IT" sz="20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Sviluppo di un Mokup per la prototipazione </a:t>
            </a:r>
          </a:p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it-IT" altLang="it-IT" sz="20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di architetture di controllo per Tokamak</a:t>
            </a:r>
            <a:endParaRPr lang="it-IT" altLang="it-IT" sz="1600" dirty="0">
              <a:solidFill>
                <a:schemeClr val="bg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4101" name="CasellaDiTesto 3">
            <a:extLst>
              <a:ext uri="{FF2B5EF4-FFF2-40B4-BE49-F238E27FC236}">
                <a16:creationId xmlns:a16="http://schemas.microsoft.com/office/drawing/2014/main" id="{8C2BF79A-AC6B-4D4C-8D4C-94776425D3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3338" y="3617960"/>
            <a:ext cx="2501900" cy="19012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just">
              <a:lnSpc>
                <a:spcPct val="150000"/>
              </a:lnSpc>
              <a:spcBef>
                <a:spcPct val="0"/>
              </a:spcBef>
              <a:buClrTx/>
              <a:buFontTx/>
              <a:buNone/>
            </a:pPr>
            <a:r>
              <a:rPr lang="it-IT" altLang="it-IT" sz="1600" dirty="0">
                <a:solidFill>
                  <a:schemeClr val="tx1"/>
                </a:solidFill>
                <a:latin typeface="Palatino Linotype" panose="02040502050505030304" pitchFamily="18" charset="0"/>
              </a:rPr>
              <a:t>Relatore</a:t>
            </a:r>
          </a:p>
          <a:p>
            <a:pPr algn="just">
              <a:lnSpc>
                <a:spcPct val="150000"/>
              </a:lnSpc>
              <a:spcBef>
                <a:spcPct val="0"/>
              </a:spcBef>
              <a:buClrTx/>
              <a:buFontTx/>
              <a:buNone/>
            </a:pPr>
            <a:r>
              <a:rPr lang="it-IT" altLang="it-IT" sz="1600" dirty="0">
                <a:solidFill>
                  <a:schemeClr val="tx1"/>
                </a:solidFill>
                <a:latin typeface="Palatino Linotype" panose="02040502050505030304" pitchFamily="18" charset="0"/>
              </a:rPr>
              <a:t>Prof. Daniele Carnevale</a:t>
            </a:r>
          </a:p>
          <a:p>
            <a:pPr algn="just">
              <a:lnSpc>
                <a:spcPct val="150000"/>
              </a:lnSpc>
              <a:spcBef>
                <a:spcPct val="0"/>
              </a:spcBef>
              <a:buClrTx/>
              <a:buFontTx/>
              <a:buNone/>
            </a:pPr>
            <a:endParaRPr lang="it-IT" altLang="it-IT" sz="1600" dirty="0">
              <a:solidFill>
                <a:schemeClr val="tx1"/>
              </a:solidFill>
              <a:latin typeface="Palatino Linotype" panose="02040502050505030304" pitchFamily="18" charset="0"/>
            </a:endParaRPr>
          </a:p>
          <a:p>
            <a:pPr algn="just">
              <a:lnSpc>
                <a:spcPct val="150000"/>
              </a:lnSpc>
              <a:spcBef>
                <a:spcPct val="0"/>
              </a:spcBef>
              <a:buClrTx/>
              <a:buFontTx/>
              <a:buNone/>
            </a:pPr>
            <a:r>
              <a:rPr lang="it-IT" altLang="it-IT" sz="1600" dirty="0">
                <a:solidFill>
                  <a:schemeClr val="tx1"/>
                </a:solidFill>
                <a:latin typeface="Palatino Linotype" panose="02040502050505030304" pitchFamily="18" charset="0"/>
              </a:rPr>
              <a:t>Correlatore </a:t>
            </a:r>
          </a:p>
          <a:p>
            <a:pPr algn="just">
              <a:lnSpc>
                <a:spcPct val="150000"/>
              </a:lnSpc>
              <a:spcBef>
                <a:spcPct val="0"/>
              </a:spcBef>
              <a:buClrTx/>
              <a:buFontTx/>
              <a:buNone/>
            </a:pPr>
            <a:r>
              <a:rPr lang="it-IT" altLang="it-IT" sz="1600" dirty="0">
                <a:solidFill>
                  <a:schemeClr val="tx1"/>
                </a:solidFill>
                <a:latin typeface="Palatino Linotype" panose="02040502050505030304" pitchFamily="18" charset="0"/>
              </a:rPr>
              <a:t>Marco Passeri</a:t>
            </a:r>
          </a:p>
        </p:txBody>
      </p:sp>
      <p:sp>
        <p:nvSpPr>
          <p:cNvPr id="4102" name="CasellaDiTesto 1">
            <a:extLst>
              <a:ext uri="{FF2B5EF4-FFF2-40B4-BE49-F238E27FC236}">
                <a16:creationId xmlns:a16="http://schemas.microsoft.com/office/drawing/2014/main" id="{ECD3B9FD-57A1-41EF-B407-736C9D2B4F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22221" y="3624432"/>
            <a:ext cx="1978441" cy="7932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ClrTx/>
              <a:buFontTx/>
              <a:buNone/>
            </a:pPr>
            <a:r>
              <a:rPr lang="it-IT" altLang="it-IT" sz="1600" dirty="0">
                <a:solidFill>
                  <a:schemeClr val="tx1"/>
                </a:solidFill>
                <a:latin typeface="Palatino Linotype" panose="02040502050505030304" pitchFamily="18" charset="0"/>
              </a:rPr>
              <a:t>Candidato </a:t>
            </a:r>
          </a:p>
          <a:p>
            <a:pPr>
              <a:lnSpc>
                <a:spcPct val="150000"/>
              </a:lnSpc>
              <a:spcBef>
                <a:spcPct val="0"/>
              </a:spcBef>
              <a:buClrTx/>
              <a:buFontTx/>
              <a:buNone/>
            </a:pPr>
            <a:r>
              <a:rPr lang="it-IT" altLang="it-IT" sz="1600" dirty="0">
                <a:solidFill>
                  <a:schemeClr val="tx1"/>
                </a:solidFill>
                <a:latin typeface="Palatino Linotype" panose="02040502050505030304" pitchFamily="18" charset="0"/>
              </a:rPr>
              <a:t>Emanuele Alfano</a:t>
            </a:r>
          </a:p>
        </p:txBody>
      </p:sp>
      <p:sp>
        <p:nvSpPr>
          <p:cNvPr id="4103" name="CasellaDiTesto 2">
            <a:extLst>
              <a:ext uri="{FF2B5EF4-FFF2-40B4-BE49-F238E27FC236}">
                <a16:creationId xmlns:a16="http://schemas.microsoft.com/office/drawing/2014/main" id="{1B094485-D881-4845-9985-C7CD3E575D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2875" y="6342063"/>
            <a:ext cx="223202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it-IT" altLang="it-IT" sz="1600" dirty="0">
                <a:solidFill>
                  <a:schemeClr val="tx1"/>
                </a:solidFill>
                <a:latin typeface="Palatino Linotype" panose="02040502050505030304" pitchFamily="18" charset="0"/>
              </a:rPr>
              <a:t>A.A 2020/2021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BAA6B33D-8FFC-47C9-A2F0-074820A94FDC}"/>
              </a:ext>
            </a:extLst>
          </p:cNvPr>
          <p:cNvSpPr txBox="1"/>
          <p:nvPr/>
        </p:nvSpPr>
        <p:spPr>
          <a:xfrm>
            <a:off x="0" y="2865506"/>
            <a:ext cx="9144000" cy="76531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8D88FAAE-A421-49B5-B2CF-A0204D572582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808" y="1896660"/>
            <a:ext cx="4481195" cy="103632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CasellaDiTesto 7" descr=" 27">
            <a:extLst>
              <a:ext uri="{FF2B5EF4-FFF2-40B4-BE49-F238E27FC236}">
                <a16:creationId xmlns:a16="http://schemas.microsoft.com/office/drawing/2014/main" id="{2073803E-F048-4B48-9DFF-48FD151720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8573" y="723522"/>
            <a:ext cx="8696401" cy="8809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just">
              <a:lnSpc>
                <a:spcPct val="150000"/>
              </a:lnSpc>
              <a:spcBef>
                <a:spcPct val="0"/>
              </a:spcBef>
              <a:buClrTx/>
              <a:buFontTx/>
              <a:buNone/>
            </a:pPr>
            <a:r>
              <a:rPr lang="it-IT" altLang="it-IT" sz="1800" dirty="0">
                <a:latin typeface="Palatino Linotype" panose="02040502050505030304" pitchFamily="18" charset="0"/>
              </a:rPr>
              <a:t>Il progetto complessivo punta a realizzare l’architettura di controllo in tutti i suoi aspetti software, con riguardo ai problemi di interconnessione</a:t>
            </a:r>
            <a:endParaRPr lang="it-IT" altLang="it-IT" sz="1600" b="1" dirty="0">
              <a:latin typeface="Palatino Linotype" panose="02040502050505030304" pitchFamily="18" charset="0"/>
            </a:endParaRPr>
          </a:p>
        </p:txBody>
      </p:sp>
      <p:sp>
        <p:nvSpPr>
          <p:cNvPr id="4" name="AutoShape 6" descr=" 4">
            <a:extLst>
              <a:ext uri="{FF2B5EF4-FFF2-40B4-BE49-F238E27FC236}">
                <a16:creationId xmlns:a16="http://schemas.microsoft.com/office/drawing/2014/main" id="{F35CE243-217C-4A45-8011-3261202CD5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Immagine 4" descr=" 5">
            <a:extLst>
              <a:ext uri="{FF2B5EF4-FFF2-40B4-BE49-F238E27FC236}">
                <a16:creationId xmlns:a16="http://schemas.microsoft.com/office/drawing/2014/main" id="{3BD66A9F-3E88-46F9-81C8-A5F9C963158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54"/>
          <a:stretch/>
        </p:blipFill>
        <p:spPr>
          <a:xfrm>
            <a:off x="468352" y="1834425"/>
            <a:ext cx="8090603" cy="4073863"/>
          </a:xfrm>
          <a:prstGeom prst="rect">
            <a:avLst/>
          </a:prstGeom>
        </p:spPr>
      </p:pic>
      <p:sp>
        <p:nvSpPr>
          <p:cNvPr id="7" name="Rettangolo con angoli arrotondati 6" descr=" 6">
            <a:extLst>
              <a:ext uri="{FF2B5EF4-FFF2-40B4-BE49-F238E27FC236}">
                <a16:creationId xmlns:a16="http://schemas.microsoft.com/office/drawing/2014/main" id="{E723A1BA-E5A9-42B6-8C64-9F67DA5AAF98}"/>
              </a:ext>
            </a:extLst>
          </p:cNvPr>
          <p:cNvSpPr/>
          <p:nvPr/>
        </p:nvSpPr>
        <p:spPr>
          <a:xfrm>
            <a:off x="379142" y="4360127"/>
            <a:ext cx="3456878" cy="1410630"/>
          </a:xfrm>
          <a:prstGeom prst="roundRect">
            <a:avLst>
              <a:gd name="adj" fmla="val 50000"/>
            </a:avLst>
          </a:prstGeom>
          <a:solidFill>
            <a:srgbClr val="4472C4">
              <a:alpha val="30196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3" descr=" 13">
            <a:extLst>
              <a:ext uri="{FF2B5EF4-FFF2-40B4-BE49-F238E27FC236}">
                <a16:creationId xmlns:a16="http://schemas.microsoft.com/office/drawing/2014/main" id="{FC7E27DE-BEA0-479C-A313-A8B92F337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324600"/>
            <a:ext cx="9144000" cy="533400"/>
          </a:xfrm>
          <a:prstGeom prst="rect">
            <a:avLst/>
          </a:prstGeom>
          <a:solidFill>
            <a:srgbClr val="007F51"/>
          </a:solidFill>
          <a:ln>
            <a:noFill/>
          </a:ln>
        </p:spPr>
        <p:txBody>
          <a:bodyPr wrap="none" anchor="ctr"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it-IT" altLang="it-IT" sz="1200" dirty="0"/>
              <a:t>15/10/2021		</a:t>
            </a:r>
            <a:r>
              <a:rPr lang="it-IT" altLang="it-IT" sz="12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Sviluppo di un Mokup per la prototipazione di architetture di controllo per Tokamak		</a:t>
            </a:r>
            <a:r>
              <a:rPr lang="it-IT" altLang="it-IT" sz="1200" dirty="0">
                <a:solidFill>
                  <a:schemeClr val="bg1"/>
                </a:solidFill>
                <a:latin typeface="Palatino Linotype" panose="02040502050505030304" pitchFamily="18" charset="0"/>
              </a:rPr>
              <a:t>Pagina </a:t>
            </a:r>
            <a:fld id="{1B9CCA1B-6ACB-479A-B160-6152B8C3A3D1}" type="slidenum">
              <a:rPr lang="it-IT" altLang="it-IT" sz="1200" smtClean="0">
                <a:solidFill>
                  <a:schemeClr val="bg1"/>
                </a:solidFill>
                <a:latin typeface="Palatino Linotype" panose="02040502050505030304" pitchFamily="18" charset="0"/>
              </a:rPr>
              <a:t>10</a:t>
            </a:fld>
            <a:endParaRPr lang="it-IT" altLang="it-IT" sz="1100" dirty="0">
              <a:solidFill>
                <a:schemeClr val="bg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8" name="Rettangolo 1" descr=" 22">
            <a:extLst>
              <a:ext uri="{FF2B5EF4-FFF2-40B4-BE49-F238E27FC236}">
                <a16:creationId xmlns:a16="http://schemas.microsoft.com/office/drawing/2014/main" id="{DBBC30FA-49FC-4506-B204-6C43FDEDAF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573" y="215018"/>
            <a:ext cx="1572866" cy="58477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it-IT" altLang="it-IT" sz="3200" b="1" u="sng" dirty="0">
                <a:solidFill>
                  <a:srgbClr val="007F51"/>
                </a:solidFill>
                <a:latin typeface="Palatino Linotype" panose="02040502050505030304" pitchFamily="18" charset="0"/>
              </a:rPr>
              <a:t>Mokup</a:t>
            </a:r>
          </a:p>
        </p:txBody>
      </p:sp>
    </p:spTree>
    <p:extLst>
      <p:ext uri="{BB962C8B-B14F-4D97-AF65-F5344CB8AC3E}">
        <p14:creationId xmlns:p14="http://schemas.microsoft.com/office/powerpoint/2010/main" val="37913488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magine 5" descr="Immagine che contiene testo, strumento, motore, mugnaio&#10;&#10;Descrizione generata automaticamente">
            <a:extLst>
              <a:ext uri="{FF2B5EF4-FFF2-40B4-BE49-F238E27FC236}">
                <a16:creationId xmlns:a16="http://schemas.microsoft.com/office/drawing/2014/main" id="{0EC0B769-93DF-4451-A316-20835C83D73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43" t="6994" r="26885"/>
          <a:stretch/>
        </p:blipFill>
        <p:spPr>
          <a:xfrm>
            <a:off x="2642615" y="0"/>
            <a:ext cx="6501384" cy="6682602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731745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ttangolo 1">
            <a:extLst>
              <a:ext uri="{FF2B5EF4-FFF2-40B4-BE49-F238E27FC236}">
                <a16:creationId xmlns:a16="http://schemas.microsoft.com/office/drawing/2014/main" id="{207DBE64-051E-4791-BB45-3EA8284E20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8610" y="1339451"/>
            <a:ext cx="3200860" cy="112471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None/>
            </a:pPr>
            <a:r>
              <a:rPr lang="en-US" altLang="it-IT" sz="2800" b="1" dirty="0">
                <a:solidFill>
                  <a:srgbClr val="007F51"/>
                </a:solidFill>
                <a:latin typeface="Palatino Linotype" panose="02040502050505030304" pitchFamily="18" charset="0"/>
              </a:rPr>
              <a:t>Tokamak:</a:t>
            </a:r>
          </a:p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None/>
            </a:pPr>
            <a:r>
              <a:rPr lang="en-US" altLang="it-IT" sz="2800" b="1" dirty="0">
                <a:solidFill>
                  <a:srgbClr val="007F51"/>
                </a:solidFill>
                <a:latin typeface="Palatino Linotype" panose="02040502050505030304" pitchFamily="18" charset="0"/>
              </a:rPr>
              <a:t>centrale per la </a:t>
            </a:r>
            <a:r>
              <a:rPr lang="en-US" altLang="it-IT" sz="2800" b="1" dirty="0" err="1">
                <a:solidFill>
                  <a:srgbClr val="007F51"/>
                </a:solidFill>
                <a:latin typeface="Palatino Linotype" panose="02040502050505030304" pitchFamily="18" charset="0"/>
              </a:rPr>
              <a:t>fusione</a:t>
            </a:r>
            <a:r>
              <a:rPr lang="en-US" altLang="it-IT" sz="2800" b="1" dirty="0">
                <a:solidFill>
                  <a:srgbClr val="007F51"/>
                </a:solidFill>
                <a:latin typeface="Palatino Linotype" panose="02040502050505030304" pitchFamily="18" charset="0"/>
              </a:rPr>
              <a:t> </a:t>
            </a:r>
            <a:r>
              <a:rPr lang="en-US" altLang="it-IT" sz="2800" b="1" dirty="0" err="1">
                <a:solidFill>
                  <a:srgbClr val="007F51"/>
                </a:solidFill>
                <a:latin typeface="Palatino Linotype" panose="02040502050505030304" pitchFamily="18" charset="0"/>
              </a:rPr>
              <a:t>nucleare</a:t>
            </a:r>
            <a:endParaRPr lang="en-US" altLang="it-IT" sz="2800" b="1" dirty="0">
              <a:solidFill>
                <a:srgbClr val="007F5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87775" y="674370"/>
            <a:ext cx="73152" cy="4114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183" y="2443480"/>
            <a:ext cx="2475738" cy="9144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3">
            <a:extLst>
              <a:ext uri="{FF2B5EF4-FFF2-40B4-BE49-F238E27FC236}">
                <a16:creationId xmlns:a16="http://schemas.microsoft.com/office/drawing/2014/main" id="{F0432BA4-A905-4A7F-BB29-35CE98725D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324600"/>
            <a:ext cx="9144000" cy="533400"/>
          </a:xfrm>
          <a:prstGeom prst="rect">
            <a:avLst/>
          </a:prstGeom>
          <a:solidFill>
            <a:srgbClr val="007F51"/>
          </a:solidFill>
          <a:ln>
            <a:noFill/>
          </a:ln>
        </p:spPr>
        <p:txBody>
          <a:bodyPr wrap="none" anchor="ctr"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it-IT" altLang="it-IT" sz="1200" dirty="0"/>
              <a:t>15/10/2021		</a:t>
            </a:r>
            <a:r>
              <a:rPr lang="it-IT" altLang="it-IT" sz="12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Sviluppo di un Mokup per la prototipazione di architetture di controllo per Tokamak		</a:t>
            </a:r>
            <a:r>
              <a:rPr lang="it-IT" altLang="it-IT" sz="1200" dirty="0">
                <a:solidFill>
                  <a:schemeClr val="bg1"/>
                </a:solidFill>
                <a:latin typeface="Palatino Linotype" panose="02040502050505030304" pitchFamily="18" charset="0"/>
              </a:rPr>
              <a:t>Pagina </a:t>
            </a:r>
            <a:fld id="{1B9CCA1B-6ACB-479A-B160-6152B8C3A3D1}" type="slidenum">
              <a:rPr lang="it-IT" altLang="it-IT" sz="1200" smtClean="0">
                <a:solidFill>
                  <a:schemeClr val="bg1"/>
                </a:solidFill>
                <a:latin typeface="Palatino Linotype" panose="02040502050505030304" pitchFamily="18" charset="0"/>
              </a:rPr>
              <a:t>11</a:t>
            </a:fld>
            <a:endParaRPr lang="it-IT" altLang="it-IT" sz="1100" dirty="0">
              <a:solidFill>
                <a:schemeClr val="bg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CD2FE364-75CB-466E-8990-38B48E2A237E}"/>
              </a:ext>
            </a:extLst>
          </p:cNvPr>
          <p:cNvSpPr txBox="1"/>
          <p:nvPr/>
        </p:nvSpPr>
        <p:spPr>
          <a:xfrm>
            <a:off x="278320" y="2686818"/>
            <a:ext cx="377710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latin typeface="Palatino Linotype" panose="02040502050505030304" pitchFamily="18" charset="0"/>
              </a:rPr>
              <a:t>Un Tokamak è una macchina di forma </a:t>
            </a:r>
            <a:r>
              <a:rPr lang="it-IT" sz="2000" b="1" dirty="0">
                <a:latin typeface="Palatino Linotype" panose="02040502050505030304" pitchFamily="18" charset="0"/>
              </a:rPr>
              <a:t>toroidale</a:t>
            </a:r>
            <a:r>
              <a:rPr lang="it-IT" sz="2000" dirty="0">
                <a:latin typeface="Palatino Linotype" panose="02040502050505030304" pitchFamily="18" charset="0"/>
              </a:rPr>
              <a:t> in cui un gas viene portato nello stato di </a:t>
            </a:r>
            <a:r>
              <a:rPr lang="it-IT" sz="2000" b="1" dirty="0">
                <a:latin typeface="Palatino Linotype" panose="02040502050505030304" pitchFamily="18" charset="0"/>
              </a:rPr>
              <a:t>plasma</a:t>
            </a:r>
            <a:r>
              <a:rPr lang="it-IT" sz="2000" dirty="0">
                <a:latin typeface="Palatino Linotype" panose="02040502050505030304" pitchFamily="18" charset="0"/>
              </a:rPr>
              <a:t> e mantenuto lontano dalle pareti interne attraverso opportuni </a:t>
            </a:r>
            <a:r>
              <a:rPr lang="it-IT" sz="2000" b="1" dirty="0">
                <a:latin typeface="Palatino Linotype" panose="02040502050505030304" pitchFamily="18" charset="0"/>
              </a:rPr>
              <a:t>campi magnetici.</a:t>
            </a:r>
          </a:p>
          <a:p>
            <a:endParaRPr lang="it-IT" sz="2000" dirty="0">
              <a:latin typeface="Palatino Linotype" panose="02040502050505030304" pitchFamily="18" charset="0"/>
            </a:endParaRP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729FC9E3-5A89-46CE-9404-EC275267D211}"/>
              </a:ext>
            </a:extLst>
          </p:cNvPr>
          <p:cNvSpPr/>
          <p:nvPr/>
        </p:nvSpPr>
        <p:spPr>
          <a:xfrm>
            <a:off x="0" y="431800"/>
            <a:ext cx="1701800" cy="64135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51702A8A-8B2A-45E0-BF04-DF9BAB33FD86}"/>
              </a:ext>
            </a:extLst>
          </p:cNvPr>
          <p:cNvCxnSpPr>
            <a:cxnSpLocks/>
          </p:cNvCxnSpPr>
          <p:nvPr/>
        </p:nvCxnSpPr>
        <p:spPr>
          <a:xfrm>
            <a:off x="318611" y="2465202"/>
            <a:ext cx="3612039" cy="0"/>
          </a:xfrm>
          <a:prstGeom prst="line">
            <a:avLst/>
          </a:pr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4437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50" name="Rectangle 72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8" name="Picture 4" descr="Bomba all&amp;#39;idrogeno: che cos&amp;#39;è e come funziona - Focus.it">
            <a:extLst>
              <a:ext uri="{FF2B5EF4-FFF2-40B4-BE49-F238E27FC236}">
                <a16:creationId xmlns:a16="http://schemas.microsoft.com/office/drawing/2014/main" id="{B53843E1-363F-4343-AB22-8901C79AAA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64" t="3814" r="27621" b="-1"/>
          <a:stretch/>
        </p:blipFill>
        <p:spPr bwMode="auto">
          <a:xfrm>
            <a:off x="2913666" y="-9436"/>
            <a:ext cx="623033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51" name="Rectangle 74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731745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ttangolo 1">
            <a:extLst>
              <a:ext uri="{FF2B5EF4-FFF2-40B4-BE49-F238E27FC236}">
                <a16:creationId xmlns:a16="http://schemas.microsoft.com/office/drawing/2014/main" id="{207DBE64-051E-4791-BB45-3EA8284E20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1910" y="1390433"/>
            <a:ext cx="5130022" cy="108102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None/>
            </a:pPr>
            <a:r>
              <a:rPr lang="en-US" altLang="it-IT" sz="2800" b="1" dirty="0" err="1">
                <a:solidFill>
                  <a:srgbClr val="007F51"/>
                </a:solidFill>
                <a:latin typeface="Palatino Linotype" panose="02040502050505030304" pitchFamily="18" charset="0"/>
              </a:rPr>
              <a:t>Cos’è</a:t>
            </a:r>
            <a:r>
              <a:rPr lang="en-US" altLang="it-IT" sz="2800" b="1" dirty="0">
                <a:solidFill>
                  <a:srgbClr val="007F51"/>
                </a:solidFill>
                <a:latin typeface="Palatino Linotype" panose="02040502050505030304" pitchFamily="18" charset="0"/>
              </a:rPr>
              <a:t> la </a:t>
            </a:r>
            <a:r>
              <a:rPr lang="en-US" altLang="it-IT" sz="2800" b="1" dirty="0" err="1">
                <a:solidFill>
                  <a:srgbClr val="007F51"/>
                </a:solidFill>
                <a:latin typeface="Palatino Linotype" panose="02040502050505030304" pitchFamily="18" charset="0"/>
              </a:rPr>
              <a:t>fusione</a:t>
            </a:r>
            <a:r>
              <a:rPr lang="en-US" altLang="it-IT" sz="2800" b="1" dirty="0">
                <a:solidFill>
                  <a:srgbClr val="007F51"/>
                </a:solidFill>
                <a:latin typeface="Palatino Linotype" panose="02040502050505030304" pitchFamily="18" charset="0"/>
              </a:rPr>
              <a:t> </a:t>
            </a:r>
            <a:r>
              <a:rPr lang="en-US" altLang="it-IT" sz="2800" b="1" dirty="0" err="1">
                <a:solidFill>
                  <a:srgbClr val="007F51"/>
                </a:solidFill>
                <a:latin typeface="Palatino Linotype" panose="02040502050505030304" pitchFamily="18" charset="0"/>
              </a:rPr>
              <a:t>nucleare</a:t>
            </a:r>
            <a:r>
              <a:rPr lang="en-US" altLang="it-IT" sz="2800" b="1" dirty="0">
                <a:solidFill>
                  <a:srgbClr val="007F51"/>
                </a:solidFill>
                <a:latin typeface="Palatino Linotype" panose="02040502050505030304" pitchFamily="18" charset="0"/>
              </a:rPr>
              <a:t>?</a:t>
            </a:r>
          </a:p>
        </p:txBody>
      </p:sp>
      <p:sp>
        <p:nvSpPr>
          <p:cNvPr id="6152" name="Rectangle 76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87775" y="674370"/>
            <a:ext cx="73152" cy="4114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183" y="2443480"/>
            <a:ext cx="2475738" cy="9144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AutoShape 6" descr="Una simulazione mostra l&amp;#39;efficienza di un reattore a fusione nucleare">
            <a:extLst>
              <a:ext uri="{FF2B5EF4-FFF2-40B4-BE49-F238E27FC236}">
                <a16:creationId xmlns:a16="http://schemas.microsoft.com/office/drawing/2014/main" id="{F35CE243-217C-4A45-8011-3261202CD5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Rectangle 13">
            <a:extLst>
              <a:ext uri="{FF2B5EF4-FFF2-40B4-BE49-F238E27FC236}">
                <a16:creationId xmlns:a16="http://schemas.microsoft.com/office/drawing/2014/main" id="{C3ADA7DB-1A5F-4444-A6ED-A76A3A0DF6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334036"/>
            <a:ext cx="9144001" cy="533400"/>
          </a:xfrm>
          <a:prstGeom prst="rect">
            <a:avLst/>
          </a:prstGeom>
          <a:solidFill>
            <a:srgbClr val="007F51"/>
          </a:solidFill>
          <a:ln>
            <a:noFill/>
          </a:ln>
        </p:spPr>
        <p:txBody>
          <a:bodyPr wrap="none" anchor="ctr"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it-IT" altLang="it-IT" sz="1200" dirty="0"/>
              <a:t>15/10/2021		</a:t>
            </a:r>
            <a:r>
              <a:rPr lang="it-IT" altLang="it-IT" sz="12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Sviluppo di un Mokup per la prototipazione di architetture di controllo per Tokamak		</a:t>
            </a:r>
            <a:r>
              <a:rPr lang="it-IT" altLang="it-IT" sz="1200" dirty="0">
                <a:solidFill>
                  <a:schemeClr val="bg1"/>
                </a:solidFill>
                <a:latin typeface="Palatino Linotype" panose="02040502050505030304" pitchFamily="18" charset="0"/>
              </a:rPr>
              <a:t>Pagina </a:t>
            </a:r>
            <a:fld id="{1B9CCA1B-6ACB-479A-B160-6152B8C3A3D1}" type="slidenum">
              <a:rPr lang="it-IT" altLang="it-IT" sz="1200" smtClean="0">
                <a:solidFill>
                  <a:schemeClr val="bg1"/>
                </a:solidFill>
                <a:latin typeface="Palatino Linotype" panose="02040502050505030304" pitchFamily="18" charset="0"/>
              </a:rPr>
              <a:t>12</a:t>
            </a:fld>
            <a:endParaRPr lang="it-IT" altLang="it-IT" sz="1100" dirty="0">
              <a:solidFill>
                <a:schemeClr val="bg1"/>
              </a:solidFill>
              <a:latin typeface="Palatino Linotype" panose="0204050205050503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A75E810C-191D-4F37-B9F9-0ED54036C376}"/>
                  </a:ext>
                </a:extLst>
              </p:cNvPr>
              <p:cNvSpPr txBox="1"/>
              <p:nvPr/>
            </p:nvSpPr>
            <p:spPr>
              <a:xfrm>
                <a:off x="278318" y="2695698"/>
                <a:ext cx="4611491" cy="26012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2000" dirty="0">
                    <a:latin typeface="Palatino Linotype" panose="02040502050505030304" pitchFamily="18" charset="0"/>
                  </a:rPr>
                  <a:t>Per fusione termonucleare si intende il processo mediante il quale i nuclei di due o più atomi vengono uniti tra loro. </a:t>
                </a:r>
              </a:p>
              <a:p>
                <a:r>
                  <a:rPr lang="it-IT" sz="2000" dirty="0">
                    <a:latin typeface="Palatino Linotype" panose="02040502050505030304" pitchFamily="18" charset="0"/>
                  </a:rPr>
                  <a:t>Durante la reazione avviene una perdita di massa con conseguente liberazione di energia, in accordo con l’equazione di Einstein: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e>
                      </m:d>
                      <m:sSup>
                        <m:sSup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it-IT" sz="2000" dirty="0">
                  <a:latin typeface="Palatino Linotype" panose="02040502050505030304" pitchFamily="18" charset="0"/>
                </a:endParaRPr>
              </a:p>
            </p:txBody>
          </p:sp>
        </mc:Choice>
        <mc:Fallback xmlns="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A75E810C-191D-4F37-B9F9-0ED54036C3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318" y="2695698"/>
                <a:ext cx="4611491" cy="2601290"/>
              </a:xfrm>
              <a:prstGeom prst="rect">
                <a:avLst/>
              </a:prstGeom>
              <a:blipFill>
                <a:blip r:embed="rId3"/>
                <a:stretch>
                  <a:fillRect l="-1455" t="-1171" r="-1455" b="-70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ttangolo 10">
            <a:extLst>
              <a:ext uri="{FF2B5EF4-FFF2-40B4-BE49-F238E27FC236}">
                <a16:creationId xmlns:a16="http://schemas.microsoft.com/office/drawing/2014/main" id="{713254F7-7B03-4E1B-B827-A3EE7F593420}"/>
              </a:ext>
            </a:extLst>
          </p:cNvPr>
          <p:cNvSpPr/>
          <p:nvPr/>
        </p:nvSpPr>
        <p:spPr>
          <a:xfrm>
            <a:off x="0" y="431800"/>
            <a:ext cx="1701800" cy="64135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864D7A47-559D-4F3A-98E9-90177BE36149}"/>
              </a:ext>
            </a:extLst>
          </p:cNvPr>
          <p:cNvCxnSpPr>
            <a:cxnSpLocks/>
          </p:cNvCxnSpPr>
          <p:nvPr/>
        </p:nvCxnSpPr>
        <p:spPr>
          <a:xfrm flipV="1">
            <a:off x="318611" y="2443480"/>
            <a:ext cx="4335939" cy="21722"/>
          </a:xfrm>
          <a:prstGeom prst="line">
            <a:avLst/>
          </a:pr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14984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ttangolo 1">
            <a:extLst>
              <a:ext uri="{FF2B5EF4-FFF2-40B4-BE49-F238E27FC236}">
                <a16:creationId xmlns:a16="http://schemas.microsoft.com/office/drawing/2014/main" id="{207DBE64-051E-4791-BB45-3EA8284E20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572" y="215018"/>
            <a:ext cx="7545159" cy="58477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it-IT" altLang="it-IT" sz="3200" b="1" dirty="0">
                <a:solidFill>
                  <a:srgbClr val="007F51"/>
                </a:solidFill>
                <a:latin typeface="Palatino Linotype" panose="02040502050505030304" pitchFamily="18" charset="0"/>
              </a:rPr>
              <a:t>Perché fusione nucleare?</a:t>
            </a:r>
          </a:p>
        </p:txBody>
      </p:sp>
      <p:sp>
        <p:nvSpPr>
          <p:cNvPr id="27" name="CasellaDiTesto 7">
            <a:extLst>
              <a:ext uri="{FF2B5EF4-FFF2-40B4-BE49-F238E27FC236}">
                <a16:creationId xmlns:a16="http://schemas.microsoft.com/office/drawing/2014/main" id="{2073803E-F048-4B48-9DFF-48FD151720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8573" y="723522"/>
            <a:ext cx="8696401" cy="21274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just">
              <a:lnSpc>
                <a:spcPct val="150000"/>
              </a:lnSpc>
              <a:spcBef>
                <a:spcPct val="0"/>
              </a:spcBef>
              <a:buClrTx/>
              <a:buFontTx/>
              <a:buNone/>
            </a:pPr>
            <a:r>
              <a:rPr lang="it-IT" altLang="it-IT" sz="1800" dirty="0">
                <a:latin typeface="Palatino Linotype" panose="02040502050505030304" pitchFamily="18" charset="0"/>
              </a:rPr>
              <a:t>L’energia nucleare prodotta a seguito di questa reazione è elevatissima e per tale motivo risulta di forte interesse per la civiltà umana sviluppare tecniche sofisticate che ne permettano lo sfruttamento in maniera controllata.</a:t>
            </a:r>
          </a:p>
          <a:p>
            <a:pPr algn="just">
              <a:lnSpc>
                <a:spcPct val="150000"/>
              </a:lnSpc>
              <a:spcBef>
                <a:spcPct val="0"/>
              </a:spcBef>
              <a:buClrTx/>
              <a:buFontTx/>
              <a:buNone/>
            </a:pPr>
            <a:r>
              <a:rPr lang="it-IT" altLang="it-IT" sz="1800" dirty="0">
                <a:latin typeface="Palatino Linotype" panose="02040502050505030304" pitchFamily="18" charset="0"/>
              </a:rPr>
              <a:t>Il processo di fusione nucleare avviene naturalmente all’interno delle stelle e trasforma l’idrogeno (di cui sono composte) in elio.</a:t>
            </a:r>
          </a:p>
        </p:txBody>
      </p:sp>
      <p:sp>
        <p:nvSpPr>
          <p:cNvPr id="4" name="AutoShape 6" descr="Una simulazione mostra l&amp;#39;efficienza di un reattore a fusione nucleare">
            <a:extLst>
              <a:ext uri="{FF2B5EF4-FFF2-40B4-BE49-F238E27FC236}">
                <a16:creationId xmlns:a16="http://schemas.microsoft.com/office/drawing/2014/main" id="{F35CE243-217C-4A45-8011-3261202CD5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2" descr="Il futuro della Fusione Nucleare - Vitrociset">
            <a:extLst>
              <a:ext uri="{FF2B5EF4-FFF2-40B4-BE49-F238E27FC236}">
                <a16:creationId xmlns:a16="http://schemas.microsoft.com/office/drawing/2014/main" id="{C61B88F4-5F8C-49FA-B633-18F9EF61D0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1015" y="3111190"/>
            <a:ext cx="4163528" cy="276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uppo 2">
            <a:extLst>
              <a:ext uri="{FF2B5EF4-FFF2-40B4-BE49-F238E27FC236}">
                <a16:creationId xmlns:a16="http://schemas.microsoft.com/office/drawing/2014/main" id="{0F55FE51-8594-4C78-9B5D-E3F02F52CA32}"/>
              </a:ext>
            </a:extLst>
          </p:cNvPr>
          <p:cNvGrpSpPr/>
          <p:nvPr/>
        </p:nvGrpSpPr>
        <p:grpSpPr>
          <a:xfrm>
            <a:off x="-206299" y="3111190"/>
            <a:ext cx="5018978" cy="2469995"/>
            <a:chOff x="-206299" y="3111190"/>
            <a:chExt cx="5018978" cy="2469995"/>
          </a:xfrm>
        </p:grpSpPr>
        <p:pic>
          <p:nvPicPr>
            <p:cNvPr id="5122" name="Picture 2" descr="Chimica: fissione nucleare Diagram | Quizlet">
              <a:extLst>
                <a:ext uri="{FF2B5EF4-FFF2-40B4-BE49-F238E27FC236}">
                  <a16:creationId xmlns:a16="http://schemas.microsoft.com/office/drawing/2014/main" id="{557B9C3B-258A-4318-B809-35E2CB939E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7916" y="3350433"/>
              <a:ext cx="4594763" cy="19726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Segno di moltiplicazione 1">
              <a:extLst>
                <a:ext uri="{FF2B5EF4-FFF2-40B4-BE49-F238E27FC236}">
                  <a16:creationId xmlns:a16="http://schemas.microsoft.com/office/drawing/2014/main" id="{D87A5C4D-D16D-49F6-917C-4F9813E54E00}"/>
                </a:ext>
              </a:extLst>
            </p:cNvPr>
            <p:cNvSpPr/>
            <p:nvPr/>
          </p:nvSpPr>
          <p:spPr>
            <a:xfrm>
              <a:off x="-206299" y="3111190"/>
              <a:ext cx="5018977" cy="2469995"/>
            </a:xfrm>
            <a:prstGeom prst="mathMultiply">
              <a:avLst/>
            </a:prstGeom>
            <a:solidFill>
              <a:srgbClr val="FF0000">
                <a:alpha val="60000"/>
              </a:srgbClr>
            </a:soli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15" name="Rectangle 13">
            <a:extLst>
              <a:ext uri="{FF2B5EF4-FFF2-40B4-BE49-F238E27FC236}">
                <a16:creationId xmlns:a16="http://schemas.microsoft.com/office/drawing/2014/main" id="{ECBE2CA7-F1D4-445C-9A7B-3DDC4A6F2D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324600"/>
            <a:ext cx="9144000" cy="533400"/>
          </a:xfrm>
          <a:prstGeom prst="rect">
            <a:avLst/>
          </a:prstGeom>
          <a:solidFill>
            <a:srgbClr val="007F51"/>
          </a:solidFill>
          <a:ln>
            <a:noFill/>
          </a:ln>
        </p:spPr>
        <p:txBody>
          <a:bodyPr wrap="none" anchor="ctr"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it-IT" altLang="it-IT" sz="1200" dirty="0"/>
              <a:t>15/10/2021		</a:t>
            </a:r>
            <a:r>
              <a:rPr lang="it-IT" altLang="it-IT" sz="12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Sviluppo di un Mokup per la prototipazione di architetture di controllo per Tokamak		</a:t>
            </a:r>
            <a:r>
              <a:rPr lang="it-IT" altLang="it-IT" sz="1200" dirty="0">
                <a:solidFill>
                  <a:schemeClr val="bg1"/>
                </a:solidFill>
                <a:latin typeface="Palatino Linotype" panose="02040502050505030304" pitchFamily="18" charset="0"/>
              </a:rPr>
              <a:t>Pagina </a:t>
            </a:r>
            <a:fld id="{1B9CCA1B-6ACB-479A-B160-6152B8C3A3D1}" type="slidenum">
              <a:rPr lang="it-IT" altLang="it-IT" sz="1200" smtClean="0">
                <a:solidFill>
                  <a:schemeClr val="bg1"/>
                </a:solidFill>
                <a:latin typeface="Palatino Linotype" panose="02040502050505030304" pitchFamily="18" charset="0"/>
              </a:rPr>
              <a:t>13</a:t>
            </a:fld>
            <a:endParaRPr lang="it-IT" altLang="it-IT" sz="1100" dirty="0">
              <a:solidFill>
                <a:schemeClr val="bg1"/>
              </a:solidFill>
              <a:latin typeface="Palatino Linotype" panose="02040502050505030304" pitchFamily="18" charset="0"/>
            </a:endParaRPr>
          </a:p>
        </p:txBody>
      </p:sp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9C2B557E-E1A7-475E-B042-91D5B6B197B4}"/>
              </a:ext>
            </a:extLst>
          </p:cNvPr>
          <p:cNvCxnSpPr>
            <a:cxnSpLocks/>
          </p:cNvCxnSpPr>
          <p:nvPr/>
        </p:nvCxnSpPr>
        <p:spPr>
          <a:xfrm>
            <a:off x="350361" y="723522"/>
            <a:ext cx="4634389" cy="0"/>
          </a:xfrm>
          <a:prstGeom prst="line">
            <a:avLst/>
          </a:pr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18447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CasellaDiTesto 7" descr=" 27">
            <a:extLst>
              <a:ext uri="{FF2B5EF4-FFF2-40B4-BE49-F238E27FC236}">
                <a16:creationId xmlns:a16="http://schemas.microsoft.com/office/drawing/2014/main" id="{2073803E-F048-4B48-9DFF-48FD151720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9322" y="973365"/>
            <a:ext cx="8696401" cy="39137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342900" indent="-342900" algn="just">
              <a:lnSpc>
                <a:spcPct val="15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ü"/>
            </a:pPr>
            <a:r>
              <a:rPr lang="it-IT" altLang="it-IT" b="1" dirty="0">
                <a:latin typeface="Palatino Linotype" panose="02040502050505030304" pitchFamily="18" charset="0"/>
                <a:ea typeface="+mn-ea"/>
              </a:rPr>
              <a:t>Combustibile semi-inesauribile</a:t>
            </a:r>
          </a:p>
          <a:p>
            <a:pPr marL="342900" indent="-342900" algn="just">
              <a:lnSpc>
                <a:spcPct val="15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 "/>
            </a:pPr>
            <a:r>
              <a:rPr lang="it-IT" altLang="it-IT" b="1">
                <a:latin typeface="Palatino Linotype" panose="02040502050505030304" pitchFamily="18" charset="0"/>
                <a:ea typeface="+mn-ea"/>
              </a:rPr>
              <a:t>                                                        </a:t>
            </a:r>
            <a:endParaRPr lang="it-IT" altLang="it-IT" b="1" dirty="0">
              <a:latin typeface="Palatino Linotype" panose="02040502050505030304" pitchFamily="18" charset="0"/>
              <a:ea typeface="+mn-ea"/>
            </a:endParaRPr>
          </a:p>
          <a:p>
            <a:pPr marL="342900" indent="-342900" algn="just">
              <a:lnSpc>
                <a:spcPct val="15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 "/>
            </a:pPr>
            <a:r>
              <a:rPr lang="it-IT" altLang="it-IT" b="1">
                <a:latin typeface="Palatino Linotype" panose="02040502050505030304" pitchFamily="18" charset="0"/>
                <a:ea typeface="+mn-ea"/>
              </a:rPr>
              <a:t>                                     </a:t>
            </a:r>
            <a:endParaRPr lang="it-IT" altLang="it-IT" b="1" dirty="0">
              <a:latin typeface="Palatino Linotype" panose="02040502050505030304" pitchFamily="18" charset="0"/>
              <a:ea typeface="+mn-ea"/>
            </a:endParaRPr>
          </a:p>
          <a:p>
            <a:pPr marL="342900" indent="-342900" algn="just">
              <a:lnSpc>
                <a:spcPct val="15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 "/>
            </a:pPr>
            <a:r>
              <a:rPr lang="it-IT" altLang="it-IT" b="1">
                <a:latin typeface="Palatino Linotype" panose="02040502050505030304" pitchFamily="18" charset="0"/>
                <a:ea typeface="+mn-ea"/>
              </a:rPr>
              <a:t>                                                 </a:t>
            </a:r>
            <a:endParaRPr lang="it-IT" altLang="it-IT" b="1" dirty="0">
              <a:latin typeface="Palatino Linotype" panose="02040502050505030304" pitchFamily="18" charset="0"/>
              <a:ea typeface="+mn-ea"/>
            </a:endParaRPr>
          </a:p>
          <a:p>
            <a:pPr marL="342900" indent="-342900" algn="just">
              <a:lnSpc>
                <a:spcPct val="15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 "/>
            </a:pPr>
            <a:r>
              <a:rPr lang="it-IT" altLang="it-IT" b="1">
                <a:latin typeface="Palatino Linotype" panose="02040502050505030304" pitchFamily="18" charset="0"/>
                <a:ea typeface="+mn-ea"/>
              </a:rPr>
              <a:t>                                                              </a:t>
            </a:r>
            <a:br>
              <a:rPr lang="it-IT" altLang="it-IT" b="1">
                <a:latin typeface="Palatino Linotype" panose="02040502050505030304" pitchFamily="18" charset="0"/>
                <a:ea typeface="+mn-ea"/>
              </a:rPr>
            </a:br>
            <a:r>
              <a:rPr lang="it-IT" altLang="it-IT" b="1">
                <a:latin typeface="Palatino Linotype" panose="02040502050505030304" pitchFamily="18" charset="0"/>
                <a:ea typeface="+mn-ea"/>
              </a:rPr>
              <a:t>                                                         </a:t>
            </a:r>
            <a:br>
              <a:rPr lang="it-IT" altLang="it-IT" b="1">
                <a:latin typeface="Palatino Linotype" panose="02040502050505030304" pitchFamily="18" charset="0"/>
                <a:ea typeface="+mn-ea"/>
              </a:rPr>
            </a:br>
            <a:r>
              <a:rPr lang="it-IT" altLang="it-IT" b="1">
                <a:latin typeface="Palatino Linotype" panose="02040502050505030304" pitchFamily="18" charset="0"/>
                <a:ea typeface="+mn-ea"/>
              </a:rPr>
              <a:t>                </a:t>
            </a:r>
            <a:endParaRPr lang="it-IT" altLang="it-IT" b="1" dirty="0">
              <a:latin typeface="Palatino Linotype" panose="02040502050505030304" pitchFamily="18" charset="0"/>
            </a:endParaRPr>
          </a:p>
        </p:txBody>
      </p:sp>
      <p:sp>
        <p:nvSpPr>
          <p:cNvPr id="4" name="AutoShape 6" descr=" 4">
            <a:extLst>
              <a:ext uri="{FF2B5EF4-FFF2-40B4-BE49-F238E27FC236}">
                <a16:creationId xmlns:a16="http://schemas.microsoft.com/office/drawing/2014/main" id="{F35CE243-217C-4A45-8011-3261202CD5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Rectangle 13" descr=" 12">
            <a:extLst>
              <a:ext uri="{FF2B5EF4-FFF2-40B4-BE49-F238E27FC236}">
                <a16:creationId xmlns:a16="http://schemas.microsoft.com/office/drawing/2014/main" id="{87798ED3-794A-4857-BD77-5852AF158B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324600"/>
            <a:ext cx="9144000" cy="533400"/>
          </a:xfrm>
          <a:prstGeom prst="rect">
            <a:avLst/>
          </a:prstGeom>
          <a:solidFill>
            <a:srgbClr val="007F51"/>
          </a:solidFill>
          <a:ln>
            <a:noFill/>
          </a:ln>
        </p:spPr>
        <p:txBody>
          <a:bodyPr wrap="none" anchor="ctr"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it-IT" altLang="it-IT" sz="1200" dirty="0"/>
              <a:t>15/10/2021		</a:t>
            </a:r>
            <a:r>
              <a:rPr lang="it-IT" altLang="it-IT" sz="12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Sviluppo di un Mokup per la prototipazione di architetture di controllo per Tokamak		</a:t>
            </a:r>
            <a:r>
              <a:rPr lang="it-IT" altLang="it-IT" sz="1200" dirty="0">
                <a:solidFill>
                  <a:schemeClr val="bg1"/>
                </a:solidFill>
                <a:latin typeface="Palatino Linotype" panose="02040502050505030304" pitchFamily="18" charset="0"/>
              </a:rPr>
              <a:t>Pagina </a:t>
            </a:r>
            <a:fld id="{1B9CCA1B-6ACB-479A-B160-6152B8C3A3D1}" type="slidenum">
              <a:rPr lang="it-IT" altLang="it-IT" sz="1200" smtClean="0">
                <a:solidFill>
                  <a:schemeClr val="bg1"/>
                </a:solidFill>
                <a:latin typeface="Palatino Linotype" panose="02040502050505030304" pitchFamily="18" charset="0"/>
              </a:rPr>
              <a:t>14</a:t>
            </a:fld>
            <a:endParaRPr lang="it-IT" altLang="it-IT" sz="1100" dirty="0">
              <a:solidFill>
                <a:schemeClr val="bg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9" name="Rettangolo 1" descr=" 9">
            <a:extLst>
              <a:ext uri="{FF2B5EF4-FFF2-40B4-BE49-F238E27FC236}">
                <a16:creationId xmlns:a16="http://schemas.microsoft.com/office/drawing/2014/main" id="{FD820CDB-E97C-467A-9702-949A1827AA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9322" y="123357"/>
            <a:ext cx="8696401" cy="58477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None/>
            </a:pPr>
            <a:r>
              <a:rPr lang="it-IT" altLang="it-IT" sz="3200" u="sng" dirty="0">
                <a:solidFill>
                  <a:srgbClr val="007F51"/>
                </a:solidFill>
                <a:latin typeface="Palatino Linotype" panose="02040502050505030304" pitchFamily="18" charset="0"/>
              </a:rPr>
              <a:t>Fusione nucleare, </a:t>
            </a:r>
            <a:r>
              <a:rPr lang="it-IT" altLang="it-IT" sz="3200" b="1" u="sng" dirty="0">
                <a:solidFill>
                  <a:srgbClr val="007F51"/>
                </a:solidFill>
                <a:latin typeface="Palatino Linotype" panose="02040502050505030304" pitchFamily="18" charset="0"/>
              </a:rPr>
              <a:t>vantaggi</a:t>
            </a:r>
            <a:r>
              <a:rPr lang="it-IT" altLang="it-IT" sz="3200" u="sng" dirty="0">
                <a:solidFill>
                  <a:srgbClr val="007F51"/>
                </a:solidFill>
                <a:latin typeface="Palatino Linotype" panose="02040502050505030304" pitchFamily="18" charset="0"/>
              </a:rPr>
              <a:t>:</a:t>
            </a:r>
            <a:endParaRPr lang="it-IT" altLang="it-IT" sz="3200" b="1" u="sng" dirty="0">
              <a:solidFill>
                <a:srgbClr val="007F51"/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56690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CasellaDiTesto 7" descr=" 27">
            <a:extLst>
              <a:ext uri="{FF2B5EF4-FFF2-40B4-BE49-F238E27FC236}">
                <a16:creationId xmlns:a16="http://schemas.microsoft.com/office/drawing/2014/main" id="{2073803E-F048-4B48-9DFF-48FD151720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9322" y="973365"/>
            <a:ext cx="8696401" cy="4467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342900" indent="-342900" algn="just">
              <a:lnSpc>
                <a:spcPct val="15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ü"/>
            </a:pPr>
            <a:r>
              <a:rPr lang="it-IT" altLang="it-IT" b="1" dirty="0">
                <a:latin typeface="Palatino Linotype" panose="02040502050505030304" pitchFamily="18" charset="0"/>
                <a:ea typeface="+mn-ea"/>
              </a:rPr>
              <a:t>Combustibile semi-inesauribile</a:t>
            </a:r>
          </a:p>
          <a:p>
            <a:pPr marL="342900" indent="-342900" algn="just">
              <a:lnSpc>
                <a:spcPct val="15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ü"/>
            </a:pPr>
            <a:r>
              <a:rPr lang="it-IT" altLang="it-IT" b="1">
                <a:latin typeface="Palatino Linotype" panose="02040502050505030304" pitchFamily="18" charset="0"/>
                <a:ea typeface="+mn-ea"/>
              </a:rPr>
              <a:t>Non si producono scorie radioattive come per la fissione</a:t>
            </a:r>
          </a:p>
          <a:p>
            <a:pPr marL="342900" indent="-342900" algn="just">
              <a:lnSpc>
                <a:spcPct val="15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 "/>
            </a:pPr>
            <a:r>
              <a:rPr lang="it-IT" altLang="it-IT" b="1">
                <a:latin typeface="Palatino Linotype" panose="02040502050505030304" pitchFamily="18" charset="0"/>
                <a:ea typeface="+mn-ea"/>
              </a:rPr>
              <a:t>                                     </a:t>
            </a:r>
            <a:endParaRPr lang="it-IT" altLang="it-IT" b="1" dirty="0">
              <a:latin typeface="Palatino Linotype" panose="02040502050505030304" pitchFamily="18" charset="0"/>
              <a:ea typeface="+mn-ea"/>
            </a:endParaRPr>
          </a:p>
          <a:p>
            <a:pPr marL="342900" indent="-342900" algn="just">
              <a:lnSpc>
                <a:spcPct val="15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 "/>
            </a:pPr>
            <a:r>
              <a:rPr lang="it-IT" altLang="it-IT" b="1">
                <a:latin typeface="Palatino Linotype" panose="02040502050505030304" pitchFamily="18" charset="0"/>
                <a:ea typeface="+mn-ea"/>
              </a:rPr>
              <a:t>                                                 </a:t>
            </a:r>
            <a:endParaRPr lang="it-IT" altLang="it-IT" b="1" dirty="0">
              <a:latin typeface="Palatino Linotype" panose="02040502050505030304" pitchFamily="18" charset="0"/>
              <a:ea typeface="+mn-ea"/>
            </a:endParaRPr>
          </a:p>
          <a:p>
            <a:pPr marL="342900" indent="-342900" algn="just">
              <a:lnSpc>
                <a:spcPct val="15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 "/>
            </a:pPr>
            <a:r>
              <a:rPr lang="it-IT" altLang="it-IT" b="1">
                <a:latin typeface="Palatino Linotype" panose="02040502050505030304" pitchFamily="18" charset="0"/>
                <a:ea typeface="+mn-ea"/>
              </a:rPr>
              <a:t>                                                              </a:t>
            </a:r>
            <a:br>
              <a:rPr lang="it-IT" altLang="it-IT" b="1">
                <a:latin typeface="Palatino Linotype" panose="02040502050505030304" pitchFamily="18" charset="0"/>
                <a:ea typeface="+mn-ea"/>
              </a:rPr>
            </a:br>
            <a:r>
              <a:rPr lang="it-IT" altLang="it-IT" b="1">
                <a:latin typeface="Palatino Linotype" panose="02040502050505030304" pitchFamily="18" charset="0"/>
                <a:ea typeface="+mn-ea"/>
              </a:rPr>
              <a:t>                                                         </a:t>
            </a:r>
            <a:br>
              <a:rPr lang="it-IT" altLang="it-IT" b="1">
                <a:latin typeface="Palatino Linotype" panose="02040502050505030304" pitchFamily="18" charset="0"/>
                <a:ea typeface="+mn-ea"/>
              </a:rPr>
            </a:br>
            <a:r>
              <a:rPr lang="it-IT" altLang="it-IT" b="1">
                <a:latin typeface="Palatino Linotype" panose="02040502050505030304" pitchFamily="18" charset="0"/>
                <a:ea typeface="+mn-ea"/>
              </a:rPr>
              <a:t>                </a:t>
            </a:r>
            <a:endParaRPr lang="it-IT" altLang="it-IT" b="1" dirty="0">
              <a:latin typeface="Palatino Linotype" panose="02040502050505030304" pitchFamily="18" charset="0"/>
            </a:endParaRPr>
          </a:p>
        </p:txBody>
      </p:sp>
      <p:sp>
        <p:nvSpPr>
          <p:cNvPr id="4" name="AutoShape 6" descr=" 4">
            <a:extLst>
              <a:ext uri="{FF2B5EF4-FFF2-40B4-BE49-F238E27FC236}">
                <a16:creationId xmlns:a16="http://schemas.microsoft.com/office/drawing/2014/main" id="{F35CE243-217C-4A45-8011-3261202CD5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Rectangle 13" descr=" 12">
            <a:extLst>
              <a:ext uri="{FF2B5EF4-FFF2-40B4-BE49-F238E27FC236}">
                <a16:creationId xmlns:a16="http://schemas.microsoft.com/office/drawing/2014/main" id="{87798ED3-794A-4857-BD77-5852AF158B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324600"/>
            <a:ext cx="9144000" cy="533400"/>
          </a:xfrm>
          <a:prstGeom prst="rect">
            <a:avLst/>
          </a:prstGeom>
          <a:solidFill>
            <a:srgbClr val="007F51"/>
          </a:solidFill>
          <a:ln>
            <a:noFill/>
          </a:ln>
        </p:spPr>
        <p:txBody>
          <a:bodyPr wrap="none" anchor="ctr"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it-IT" altLang="it-IT" sz="1200" dirty="0"/>
              <a:t>15/10/2021		</a:t>
            </a:r>
            <a:r>
              <a:rPr lang="it-IT" altLang="it-IT" sz="12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Sviluppo di un Mokup per la prototipazione di architetture di controllo per Tokamak		</a:t>
            </a:r>
            <a:r>
              <a:rPr lang="it-IT" altLang="it-IT" sz="1200" dirty="0">
                <a:solidFill>
                  <a:schemeClr val="bg1"/>
                </a:solidFill>
                <a:latin typeface="Palatino Linotype" panose="02040502050505030304" pitchFamily="18" charset="0"/>
              </a:rPr>
              <a:t>Pagina </a:t>
            </a:r>
            <a:fld id="{1B9CCA1B-6ACB-479A-B160-6152B8C3A3D1}" type="slidenum">
              <a:rPr lang="it-IT" altLang="it-IT" sz="1200" smtClean="0">
                <a:solidFill>
                  <a:schemeClr val="bg1"/>
                </a:solidFill>
                <a:latin typeface="Palatino Linotype" panose="02040502050505030304" pitchFamily="18" charset="0"/>
              </a:rPr>
              <a:t>15</a:t>
            </a:fld>
            <a:endParaRPr lang="it-IT" altLang="it-IT" sz="1100" dirty="0">
              <a:solidFill>
                <a:schemeClr val="bg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9" name="Rettangolo 1" descr=" 9">
            <a:extLst>
              <a:ext uri="{FF2B5EF4-FFF2-40B4-BE49-F238E27FC236}">
                <a16:creationId xmlns:a16="http://schemas.microsoft.com/office/drawing/2014/main" id="{FD820CDB-E97C-467A-9702-949A1827AA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9322" y="123357"/>
            <a:ext cx="8696401" cy="58477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None/>
            </a:pPr>
            <a:r>
              <a:rPr lang="it-IT" altLang="it-IT" sz="3200" u="sng" dirty="0">
                <a:solidFill>
                  <a:srgbClr val="007F51"/>
                </a:solidFill>
                <a:latin typeface="Palatino Linotype" panose="02040502050505030304" pitchFamily="18" charset="0"/>
              </a:rPr>
              <a:t>Fusione nucleare, </a:t>
            </a:r>
            <a:r>
              <a:rPr lang="it-IT" altLang="it-IT" sz="3200" b="1" u="sng" dirty="0">
                <a:solidFill>
                  <a:srgbClr val="007F51"/>
                </a:solidFill>
                <a:latin typeface="Palatino Linotype" panose="02040502050505030304" pitchFamily="18" charset="0"/>
              </a:rPr>
              <a:t>vantaggi</a:t>
            </a:r>
            <a:r>
              <a:rPr lang="it-IT" altLang="it-IT" sz="3200" u="sng" dirty="0">
                <a:solidFill>
                  <a:srgbClr val="007F51"/>
                </a:solidFill>
                <a:latin typeface="Palatino Linotype" panose="02040502050505030304" pitchFamily="18" charset="0"/>
              </a:rPr>
              <a:t>:</a:t>
            </a:r>
            <a:endParaRPr lang="it-IT" altLang="it-IT" sz="3200" b="1" u="sng" dirty="0">
              <a:solidFill>
                <a:srgbClr val="007F51"/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30556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CasellaDiTesto 7" descr=" 27">
            <a:extLst>
              <a:ext uri="{FF2B5EF4-FFF2-40B4-BE49-F238E27FC236}">
                <a16:creationId xmlns:a16="http://schemas.microsoft.com/office/drawing/2014/main" id="{2073803E-F048-4B48-9DFF-48FD151720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9322" y="973365"/>
            <a:ext cx="8696401" cy="4467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342900" indent="-342900" algn="just">
              <a:lnSpc>
                <a:spcPct val="15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ü"/>
            </a:pPr>
            <a:r>
              <a:rPr lang="it-IT" altLang="it-IT" b="1" dirty="0">
                <a:latin typeface="Palatino Linotype" panose="02040502050505030304" pitchFamily="18" charset="0"/>
                <a:ea typeface="+mn-ea"/>
              </a:rPr>
              <a:t>Combustibile semi-inesauribile</a:t>
            </a:r>
          </a:p>
          <a:p>
            <a:pPr marL="342900" indent="-342900" algn="just">
              <a:lnSpc>
                <a:spcPct val="15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ü"/>
            </a:pPr>
            <a:r>
              <a:rPr lang="it-IT" altLang="it-IT" b="1">
                <a:latin typeface="Palatino Linotype" panose="02040502050505030304" pitchFamily="18" charset="0"/>
                <a:ea typeface="+mn-ea"/>
              </a:rPr>
              <a:t>Non si producono scorie radioattive come per la fissione</a:t>
            </a:r>
          </a:p>
          <a:p>
            <a:pPr marL="342900" indent="-342900" algn="just">
              <a:lnSpc>
                <a:spcPct val="15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ü"/>
            </a:pPr>
            <a:r>
              <a:rPr lang="it-IT" altLang="it-IT" b="1">
                <a:latin typeface="Palatino Linotype" panose="02040502050505030304" pitchFamily="18" charset="0"/>
                <a:ea typeface="+mn-ea"/>
              </a:rPr>
              <a:t>La reazione è intrinsecamente stabile</a:t>
            </a:r>
          </a:p>
          <a:p>
            <a:pPr marL="342900" indent="-342900" algn="just">
              <a:lnSpc>
                <a:spcPct val="15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 "/>
            </a:pPr>
            <a:r>
              <a:rPr lang="it-IT" altLang="it-IT" b="1">
                <a:latin typeface="Palatino Linotype" panose="02040502050505030304" pitchFamily="18" charset="0"/>
                <a:ea typeface="+mn-ea"/>
              </a:rPr>
              <a:t>                                                 </a:t>
            </a:r>
            <a:endParaRPr lang="it-IT" altLang="it-IT" b="1" dirty="0">
              <a:latin typeface="Palatino Linotype" panose="02040502050505030304" pitchFamily="18" charset="0"/>
              <a:ea typeface="+mn-ea"/>
            </a:endParaRPr>
          </a:p>
          <a:p>
            <a:pPr marL="342900" indent="-342900" algn="just">
              <a:lnSpc>
                <a:spcPct val="15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 "/>
            </a:pPr>
            <a:r>
              <a:rPr lang="it-IT" altLang="it-IT" b="1">
                <a:latin typeface="Palatino Linotype" panose="02040502050505030304" pitchFamily="18" charset="0"/>
                <a:ea typeface="+mn-ea"/>
              </a:rPr>
              <a:t>                                                              </a:t>
            </a:r>
            <a:br>
              <a:rPr lang="it-IT" altLang="it-IT" b="1">
                <a:latin typeface="Palatino Linotype" panose="02040502050505030304" pitchFamily="18" charset="0"/>
                <a:ea typeface="+mn-ea"/>
              </a:rPr>
            </a:br>
            <a:r>
              <a:rPr lang="it-IT" altLang="it-IT" b="1">
                <a:latin typeface="Palatino Linotype" panose="02040502050505030304" pitchFamily="18" charset="0"/>
                <a:ea typeface="+mn-ea"/>
              </a:rPr>
              <a:t>                                                         </a:t>
            </a:r>
            <a:br>
              <a:rPr lang="it-IT" altLang="it-IT" b="1">
                <a:latin typeface="Palatino Linotype" panose="02040502050505030304" pitchFamily="18" charset="0"/>
                <a:ea typeface="+mn-ea"/>
              </a:rPr>
            </a:br>
            <a:r>
              <a:rPr lang="it-IT" altLang="it-IT" b="1">
                <a:latin typeface="Palatino Linotype" panose="02040502050505030304" pitchFamily="18" charset="0"/>
                <a:ea typeface="+mn-ea"/>
              </a:rPr>
              <a:t>                </a:t>
            </a:r>
            <a:endParaRPr lang="it-IT" altLang="it-IT" b="1" dirty="0">
              <a:latin typeface="Palatino Linotype" panose="02040502050505030304" pitchFamily="18" charset="0"/>
            </a:endParaRPr>
          </a:p>
        </p:txBody>
      </p:sp>
      <p:sp>
        <p:nvSpPr>
          <p:cNvPr id="4" name="AutoShape 6" descr=" 4">
            <a:extLst>
              <a:ext uri="{FF2B5EF4-FFF2-40B4-BE49-F238E27FC236}">
                <a16:creationId xmlns:a16="http://schemas.microsoft.com/office/drawing/2014/main" id="{F35CE243-217C-4A45-8011-3261202CD5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Rectangle 13" descr=" 12">
            <a:extLst>
              <a:ext uri="{FF2B5EF4-FFF2-40B4-BE49-F238E27FC236}">
                <a16:creationId xmlns:a16="http://schemas.microsoft.com/office/drawing/2014/main" id="{87798ED3-794A-4857-BD77-5852AF158B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324600"/>
            <a:ext cx="9144000" cy="533400"/>
          </a:xfrm>
          <a:prstGeom prst="rect">
            <a:avLst/>
          </a:prstGeom>
          <a:solidFill>
            <a:srgbClr val="007F51"/>
          </a:solidFill>
          <a:ln>
            <a:noFill/>
          </a:ln>
        </p:spPr>
        <p:txBody>
          <a:bodyPr wrap="none" anchor="ctr"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it-IT" altLang="it-IT" sz="1200" dirty="0"/>
              <a:t>15/10/2021		</a:t>
            </a:r>
            <a:r>
              <a:rPr lang="it-IT" altLang="it-IT" sz="12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Sviluppo di un Mokup per la prototipazione di architetture di controllo per Tokamak		</a:t>
            </a:r>
            <a:r>
              <a:rPr lang="it-IT" altLang="it-IT" sz="1200" dirty="0">
                <a:solidFill>
                  <a:schemeClr val="bg1"/>
                </a:solidFill>
                <a:latin typeface="Palatino Linotype" panose="02040502050505030304" pitchFamily="18" charset="0"/>
              </a:rPr>
              <a:t>Pagina </a:t>
            </a:r>
            <a:fld id="{1B9CCA1B-6ACB-479A-B160-6152B8C3A3D1}" type="slidenum">
              <a:rPr lang="it-IT" altLang="it-IT" sz="1200" smtClean="0">
                <a:solidFill>
                  <a:schemeClr val="bg1"/>
                </a:solidFill>
                <a:latin typeface="Palatino Linotype" panose="02040502050505030304" pitchFamily="18" charset="0"/>
              </a:rPr>
              <a:t>16</a:t>
            </a:fld>
            <a:endParaRPr lang="it-IT" altLang="it-IT" sz="1100" dirty="0">
              <a:solidFill>
                <a:schemeClr val="bg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9" name="Rettangolo 1" descr=" 9">
            <a:extLst>
              <a:ext uri="{FF2B5EF4-FFF2-40B4-BE49-F238E27FC236}">
                <a16:creationId xmlns:a16="http://schemas.microsoft.com/office/drawing/2014/main" id="{FD820CDB-E97C-467A-9702-949A1827AA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9322" y="123357"/>
            <a:ext cx="8696401" cy="58477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None/>
            </a:pPr>
            <a:r>
              <a:rPr lang="it-IT" altLang="it-IT" sz="3200" u="sng" dirty="0">
                <a:solidFill>
                  <a:srgbClr val="007F51"/>
                </a:solidFill>
                <a:latin typeface="Palatino Linotype" panose="02040502050505030304" pitchFamily="18" charset="0"/>
              </a:rPr>
              <a:t>Fusione nucleare, </a:t>
            </a:r>
            <a:r>
              <a:rPr lang="it-IT" altLang="it-IT" sz="3200" b="1" u="sng" dirty="0">
                <a:solidFill>
                  <a:srgbClr val="007F51"/>
                </a:solidFill>
                <a:latin typeface="Palatino Linotype" panose="02040502050505030304" pitchFamily="18" charset="0"/>
              </a:rPr>
              <a:t>vantaggi</a:t>
            </a:r>
            <a:r>
              <a:rPr lang="it-IT" altLang="it-IT" sz="3200" u="sng" dirty="0">
                <a:solidFill>
                  <a:srgbClr val="007F51"/>
                </a:solidFill>
                <a:latin typeface="Palatino Linotype" panose="02040502050505030304" pitchFamily="18" charset="0"/>
              </a:rPr>
              <a:t>:</a:t>
            </a:r>
            <a:endParaRPr lang="it-IT" altLang="it-IT" sz="3200" b="1" u="sng" dirty="0">
              <a:solidFill>
                <a:srgbClr val="007F51"/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27658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CasellaDiTesto 7" descr=" 27">
            <a:extLst>
              <a:ext uri="{FF2B5EF4-FFF2-40B4-BE49-F238E27FC236}">
                <a16:creationId xmlns:a16="http://schemas.microsoft.com/office/drawing/2014/main" id="{2073803E-F048-4B48-9DFF-48FD151720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9322" y="973365"/>
            <a:ext cx="8696401" cy="4467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342900" indent="-342900" algn="just">
              <a:lnSpc>
                <a:spcPct val="15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ü"/>
            </a:pPr>
            <a:r>
              <a:rPr lang="it-IT" altLang="it-IT" b="1" dirty="0">
                <a:latin typeface="Palatino Linotype" panose="02040502050505030304" pitchFamily="18" charset="0"/>
                <a:ea typeface="+mn-ea"/>
              </a:rPr>
              <a:t>Combustibile semi-inesauribile</a:t>
            </a:r>
          </a:p>
          <a:p>
            <a:pPr marL="342900" indent="-342900" algn="just">
              <a:lnSpc>
                <a:spcPct val="15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ü"/>
            </a:pPr>
            <a:r>
              <a:rPr lang="it-IT" altLang="it-IT" b="1">
                <a:latin typeface="Palatino Linotype" panose="02040502050505030304" pitchFamily="18" charset="0"/>
                <a:ea typeface="+mn-ea"/>
              </a:rPr>
              <a:t>Non si producono scorie radioattive come per la fissione</a:t>
            </a:r>
          </a:p>
          <a:p>
            <a:pPr marL="342900" indent="-342900" algn="just">
              <a:lnSpc>
                <a:spcPct val="15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ü"/>
            </a:pPr>
            <a:r>
              <a:rPr lang="it-IT" altLang="it-IT" b="1">
                <a:latin typeface="Palatino Linotype" panose="02040502050505030304" pitchFamily="18" charset="0"/>
                <a:ea typeface="+mn-ea"/>
              </a:rPr>
              <a:t>La reazione è intrinsecamente stabile</a:t>
            </a:r>
          </a:p>
          <a:p>
            <a:pPr marL="342900" indent="-342900" algn="just">
              <a:lnSpc>
                <a:spcPct val="15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ü"/>
            </a:pPr>
            <a:r>
              <a:rPr lang="it-IT" altLang="it-IT" b="1">
                <a:latin typeface="Palatino Linotype" panose="02040502050505030304" pitchFamily="18" charset="0"/>
                <a:ea typeface="+mn-ea"/>
              </a:rPr>
              <a:t>Nessuno prodotto derivato è adatto a fini bellici</a:t>
            </a:r>
          </a:p>
          <a:p>
            <a:pPr marL="342900" indent="-342900" algn="just">
              <a:lnSpc>
                <a:spcPct val="15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 "/>
            </a:pPr>
            <a:r>
              <a:rPr lang="it-IT" altLang="it-IT" b="1">
                <a:latin typeface="Palatino Linotype" panose="02040502050505030304" pitchFamily="18" charset="0"/>
                <a:ea typeface="+mn-ea"/>
              </a:rPr>
              <a:t>                                                              </a:t>
            </a:r>
            <a:br>
              <a:rPr lang="it-IT" altLang="it-IT" b="1">
                <a:latin typeface="Palatino Linotype" panose="02040502050505030304" pitchFamily="18" charset="0"/>
                <a:ea typeface="+mn-ea"/>
              </a:rPr>
            </a:br>
            <a:r>
              <a:rPr lang="it-IT" altLang="it-IT" b="1">
                <a:latin typeface="Palatino Linotype" panose="02040502050505030304" pitchFamily="18" charset="0"/>
                <a:ea typeface="+mn-ea"/>
              </a:rPr>
              <a:t>                                                         </a:t>
            </a:r>
            <a:br>
              <a:rPr lang="it-IT" altLang="it-IT" b="1">
                <a:latin typeface="Palatino Linotype" panose="02040502050505030304" pitchFamily="18" charset="0"/>
                <a:ea typeface="+mn-ea"/>
              </a:rPr>
            </a:br>
            <a:r>
              <a:rPr lang="it-IT" altLang="it-IT" b="1">
                <a:latin typeface="Palatino Linotype" panose="02040502050505030304" pitchFamily="18" charset="0"/>
                <a:ea typeface="+mn-ea"/>
              </a:rPr>
              <a:t>                </a:t>
            </a:r>
            <a:endParaRPr lang="it-IT" altLang="it-IT" b="1" dirty="0">
              <a:latin typeface="Palatino Linotype" panose="02040502050505030304" pitchFamily="18" charset="0"/>
            </a:endParaRPr>
          </a:p>
        </p:txBody>
      </p:sp>
      <p:sp>
        <p:nvSpPr>
          <p:cNvPr id="4" name="AutoShape 6" descr=" 4">
            <a:extLst>
              <a:ext uri="{FF2B5EF4-FFF2-40B4-BE49-F238E27FC236}">
                <a16:creationId xmlns:a16="http://schemas.microsoft.com/office/drawing/2014/main" id="{F35CE243-217C-4A45-8011-3261202CD5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Rectangle 13" descr=" 12">
            <a:extLst>
              <a:ext uri="{FF2B5EF4-FFF2-40B4-BE49-F238E27FC236}">
                <a16:creationId xmlns:a16="http://schemas.microsoft.com/office/drawing/2014/main" id="{87798ED3-794A-4857-BD77-5852AF158B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324600"/>
            <a:ext cx="9144000" cy="533400"/>
          </a:xfrm>
          <a:prstGeom prst="rect">
            <a:avLst/>
          </a:prstGeom>
          <a:solidFill>
            <a:srgbClr val="007F51"/>
          </a:solidFill>
          <a:ln>
            <a:noFill/>
          </a:ln>
        </p:spPr>
        <p:txBody>
          <a:bodyPr wrap="none" anchor="ctr"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it-IT" altLang="it-IT" sz="1200" dirty="0"/>
              <a:t>15/10/2021		</a:t>
            </a:r>
            <a:r>
              <a:rPr lang="it-IT" altLang="it-IT" sz="12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Sviluppo di un Mokup per la prototipazione di architetture di controllo per Tokamak		</a:t>
            </a:r>
            <a:r>
              <a:rPr lang="it-IT" altLang="it-IT" sz="1200" dirty="0">
                <a:solidFill>
                  <a:schemeClr val="bg1"/>
                </a:solidFill>
                <a:latin typeface="Palatino Linotype" panose="02040502050505030304" pitchFamily="18" charset="0"/>
              </a:rPr>
              <a:t>Pagina </a:t>
            </a:r>
            <a:fld id="{1B9CCA1B-6ACB-479A-B160-6152B8C3A3D1}" type="slidenum">
              <a:rPr lang="it-IT" altLang="it-IT" sz="1200" smtClean="0">
                <a:solidFill>
                  <a:schemeClr val="bg1"/>
                </a:solidFill>
                <a:latin typeface="Palatino Linotype" panose="02040502050505030304" pitchFamily="18" charset="0"/>
              </a:rPr>
              <a:t>17</a:t>
            </a:fld>
            <a:endParaRPr lang="it-IT" altLang="it-IT" sz="1100" dirty="0">
              <a:solidFill>
                <a:schemeClr val="bg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9" name="Rettangolo 1" descr=" 9">
            <a:extLst>
              <a:ext uri="{FF2B5EF4-FFF2-40B4-BE49-F238E27FC236}">
                <a16:creationId xmlns:a16="http://schemas.microsoft.com/office/drawing/2014/main" id="{FD820CDB-E97C-467A-9702-949A1827AA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9322" y="123357"/>
            <a:ext cx="8696401" cy="58477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None/>
            </a:pPr>
            <a:r>
              <a:rPr lang="it-IT" altLang="it-IT" sz="3200" u="sng" dirty="0">
                <a:solidFill>
                  <a:srgbClr val="007F51"/>
                </a:solidFill>
                <a:latin typeface="Palatino Linotype" panose="02040502050505030304" pitchFamily="18" charset="0"/>
              </a:rPr>
              <a:t>Fusione nucleare, </a:t>
            </a:r>
            <a:r>
              <a:rPr lang="it-IT" altLang="it-IT" sz="3200" b="1" u="sng" dirty="0">
                <a:solidFill>
                  <a:srgbClr val="007F51"/>
                </a:solidFill>
                <a:latin typeface="Palatino Linotype" panose="02040502050505030304" pitchFamily="18" charset="0"/>
              </a:rPr>
              <a:t>vantaggi</a:t>
            </a:r>
            <a:r>
              <a:rPr lang="it-IT" altLang="it-IT" sz="3200" u="sng" dirty="0">
                <a:solidFill>
                  <a:srgbClr val="007F51"/>
                </a:solidFill>
                <a:latin typeface="Palatino Linotype" panose="02040502050505030304" pitchFamily="18" charset="0"/>
              </a:rPr>
              <a:t>:</a:t>
            </a:r>
            <a:endParaRPr lang="it-IT" altLang="it-IT" sz="3200" b="1" u="sng" dirty="0">
              <a:solidFill>
                <a:srgbClr val="007F51"/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47621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CasellaDiTesto 7" descr=" 27">
            <a:extLst>
              <a:ext uri="{FF2B5EF4-FFF2-40B4-BE49-F238E27FC236}">
                <a16:creationId xmlns:a16="http://schemas.microsoft.com/office/drawing/2014/main" id="{2073803E-F048-4B48-9DFF-48FD151720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9322" y="973365"/>
            <a:ext cx="8696401" cy="4467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342900" indent="-342900" algn="just">
              <a:lnSpc>
                <a:spcPct val="15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ü"/>
            </a:pPr>
            <a:r>
              <a:rPr lang="it-IT" altLang="it-IT" b="1" dirty="0">
                <a:latin typeface="Palatino Linotype" panose="02040502050505030304" pitchFamily="18" charset="0"/>
                <a:ea typeface="+mn-ea"/>
              </a:rPr>
              <a:t>Combustibile semi-inesauribile</a:t>
            </a:r>
          </a:p>
          <a:p>
            <a:pPr marL="342900" indent="-342900" algn="just">
              <a:lnSpc>
                <a:spcPct val="15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ü"/>
            </a:pPr>
            <a:r>
              <a:rPr lang="it-IT" altLang="it-IT" b="1">
                <a:latin typeface="Palatino Linotype" panose="02040502050505030304" pitchFamily="18" charset="0"/>
                <a:ea typeface="+mn-ea"/>
              </a:rPr>
              <a:t>Non si producono scorie radioattive come per la fissione</a:t>
            </a:r>
          </a:p>
          <a:p>
            <a:pPr marL="342900" indent="-342900" algn="just">
              <a:lnSpc>
                <a:spcPct val="15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ü"/>
            </a:pPr>
            <a:r>
              <a:rPr lang="it-IT" altLang="it-IT" b="1">
                <a:latin typeface="Palatino Linotype" panose="02040502050505030304" pitchFamily="18" charset="0"/>
                <a:ea typeface="+mn-ea"/>
              </a:rPr>
              <a:t>La reazione è intrinsecamente stabile</a:t>
            </a:r>
          </a:p>
          <a:p>
            <a:pPr marL="342900" indent="-342900" algn="just">
              <a:lnSpc>
                <a:spcPct val="15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ü"/>
            </a:pPr>
            <a:r>
              <a:rPr lang="it-IT" altLang="it-IT" b="1">
                <a:latin typeface="Palatino Linotype" panose="02040502050505030304" pitchFamily="18" charset="0"/>
                <a:ea typeface="+mn-ea"/>
              </a:rPr>
              <a:t>Nessuno prodotto derivato è adatto a fini bellici</a:t>
            </a:r>
          </a:p>
          <a:p>
            <a:pPr marL="342900" indent="-342900" algn="just">
              <a:lnSpc>
                <a:spcPct val="15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ü"/>
            </a:pPr>
            <a:r>
              <a:rPr lang="it-IT" altLang="it-IT" b="1">
                <a:latin typeface="Palatino Linotype" panose="02040502050505030304" pitchFamily="18" charset="0"/>
                <a:ea typeface="+mn-ea"/>
              </a:rPr>
              <a:t>Livelli di radioattività residua dell’impianto sono lievi e i materiali di scarto hanno tempi di decadimento molto più brevi (100 Anni)</a:t>
            </a:r>
            <a:endParaRPr lang="it-IT" altLang="it-IT" b="1" dirty="0">
              <a:latin typeface="Palatino Linotype" panose="02040502050505030304" pitchFamily="18" charset="0"/>
            </a:endParaRPr>
          </a:p>
        </p:txBody>
      </p:sp>
      <p:sp>
        <p:nvSpPr>
          <p:cNvPr id="4" name="AutoShape 6" descr=" 4">
            <a:extLst>
              <a:ext uri="{FF2B5EF4-FFF2-40B4-BE49-F238E27FC236}">
                <a16:creationId xmlns:a16="http://schemas.microsoft.com/office/drawing/2014/main" id="{F35CE243-217C-4A45-8011-3261202CD5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Rectangle 13" descr=" 12">
            <a:extLst>
              <a:ext uri="{FF2B5EF4-FFF2-40B4-BE49-F238E27FC236}">
                <a16:creationId xmlns:a16="http://schemas.microsoft.com/office/drawing/2014/main" id="{87798ED3-794A-4857-BD77-5852AF158B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324600"/>
            <a:ext cx="9144000" cy="533400"/>
          </a:xfrm>
          <a:prstGeom prst="rect">
            <a:avLst/>
          </a:prstGeom>
          <a:solidFill>
            <a:srgbClr val="007F51"/>
          </a:solidFill>
          <a:ln>
            <a:noFill/>
          </a:ln>
        </p:spPr>
        <p:txBody>
          <a:bodyPr wrap="none" anchor="ctr"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it-IT" altLang="it-IT" sz="1200" dirty="0"/>
              <a:t>15/10/2021		</a:t>
            </a:r>
            <a:r>
              <a:rPr lang="it-IT" altLang="it-IT" sz="12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Sviluppo di un Mokup per la prototipazione di architetture di controllo per Tokamak		</a:t>
            </a:r>
            <a:r>
              <a:rPr lang="it-IT" altLang="it-IT" sz="1200" dirty="0">
                <a:solidFill>
                  <a:schemeClr val="bg1"/>
                </a:solidFill>
                <a:latin typeface="Palatino Linotype" panose="02040502050505030304" pitchFamily="18" charset="0"/>
              </a:rPr>
              <a:t>Pagina </a:t>
            </a:r>
            <a:fld id="{1B9CCA1B-6ACB-479A-B160-6152B8C3A3D1}" type="slidenum">
              <a:rPr lang="it-IT" altLang="it-IT" sz="1200" smtClean="0">
                <a:solidFill>
                  <a:schemeClr val="bg1"/>
                </a:solidFill>
                <a:latin typeface="Palatino Linotype" panose="02040502050505030304" pitchFamily="18" charset="0"/>
              </a:rPr>
              <a:t>18</a:t>
            </a:fld>
            <a:endParaRPr lang="it-IT" altLang="it-IT" sz="1100" dirty="0">
              <a:solidFill>
                <a:schemeClr val="bg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9" name="Rettangolo 1" descr=" 9">
            <a:extLst>
              <a:ext uri="{FF2B5EF4-FFF2-40B4-BE49-F238E27FC236}">
                <a16:creationId xmlns:a16="http://schemas.microsoft.com/office/drawing/2014/main" id="{FD820CDB-E97C-467A-9702-949A1827AA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9322" y="123357"/>
            <a:ext cx="8696401" cy="58477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None/>
            </a:pPr>
            <a:r>
              <a:rPr lang="it-IT" altLang="it-IT" sz="3200" u="sng" dirty="0">
                <a:solidFill>
                  <a:srgbClr val="007F51"/>
                </a:solidFill>
                <a:latin typeface="Palatino Linotype" panose="02040502050505030304" pitchFamily="18" charset="0"/>
              </a:rPr>
              <a:t>Fusione nucleare, </a:t>
            </a:r>
            <a:r>
              <a:rPr lang="it-IT" altLang="it-IT" sz="3200" b="1" u="sng" dirty="0">
                <a:solidFill>
                  <a:srgbClr val="007F51"/>
                </a:solidFill>
                <a:latin typeface="Palatino Linotype" panose="02040502050505030304" pitchFamily="18" charset="0"/>
              </a:rPr>
              <a:t>vantaggi</a:t>
            </a:r>
            <a:r>
              <a:rPr lang="it-IT" altLang="it-IT" sz="3200" u="sng" dirty="0">
                <a:solidFill>
                  <a:srgbClr val="007F51"/>
                </a:solidFill>
                <a:latin typeface="Palatino Linotype" panose="02040502050505030304" pitchFamily="18" charset="0"/>
              </a:rPr>
              <a:t>:</a:t>
            </a:r>
            <a:endParaRPr lang="it-IT" altLang="it-IT" sz="3200" b="1" u="sng" dirty="0">
              <a:solidFill>
                <a:srgbClr val="007F51"/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8950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5" name="Rectangle 134" descr=" 135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194" name="Picture 2" descr=" 8194">
            <a:extLst>
              <a:ext uri="{FF2B5EF4-FFF2-40B4-BE49-F238E27FC236}">
                <a16:creationId xmlns:a16="http://schemas.microsoft.com/office/drawing/2014/main" id="{34B01545-E902-4E0D-A16A-FD3AE90857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25" t="6484" r="25807" b="-1"/>
          <a:stretch/>
        </p:blipFill>
        <p:spPr bwMode="auto">
          <a:xfrm>
            <a:off x="2642616" y="10"/>
            <a:ext cx="6501384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7" name="Rectangle 136" descr=" 137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317450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olo 4" descr=" 5">
            <a:extLst>
              <a:ext uri="{FF2B5EF4-FFF2-40B4-BE49-F238E27FC236}">
                <a16:creationId xmlns:a16="http://schemas.microsoft.com/office/drawing/2014/main" id="{AEF9043D-02F4-4959-BDDB-A81A90621C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3791" y="3703780"/>
            <a:ext cx="3045115" cy="833997"/>
          </a:xfrm>
        </p:spPr>
        <p:txBody>
          <a:bodyPr anchor="b">
            <a:normAutofit/>
          </a:bodyPr>
          <a:lstStyle/>
          <a:p>
            <a:pPr algn="l"/>
            <a:r>
              <a:rPr lang="it-IT" sz="4200" b="1" dirty="0">
                <a:solidFill>
                  <a:srgbClr val="007F51"/>
                </a:solidFill>
                <a:latin typeface="Palatino Linotype" panose="02040502050505030304" pitchFamily="18" charset="0"/>
              </a:rPr>
              <a:t>Prototipo</a:t>
            </a:r>
          </a:p>
        </p:txBody>
      </p:sp>
      <p:sp>
        <p:nvSpPr>
          <p:cNvPr id="139" name="Rectangle 138" descr=" 139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1653" y="434802"/>
            <a:ext cx="146304" cy="5280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1" name="Rectangle 140" descr=" 141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0771" y="4546920"/>
            <a:ext cx="298323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" name="Connettore diritto 2">
            <a:extLst>
              <a:ext uri="{FF2B5EF4-FFF2-40B4-BE49-F238E27FC236}">
                <a16:creationId xmlns:a16="http://schemas.microsoft.com/office/drawing/2014/main" id="{89F14773-02E3-4D25-A60A-E48AC0585FE6}"/>
              </a:ext>
            </a:extLst>
          </p:cNvPr>
          <p:cNvCxnSpPr>
            <a:cxnSpLocks/>
          </p:cNvCxnSpPr>
          <p:nvPr/>
        </p:nvCxnSpPr>
        <p:spPr>
          <a:xfrm>
            <a:off x="333791" y="4556064"/>
            <a:ext cx="2985517" cy="0"/>
          </a:xfrm>
          <a:prstGeom prst="line">
            <a:avLst/>
          </a:pr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Rettangolo 10">
            <a:extLst>
              <a:ext uri="{FF2B5EF4-FFF2-40B4-BE49-F238E27FC236}">
                <a16:creationId xmlns:a16="http://schemas.microsoft.com/office/drawing/2014/main" id="{1AD59E60-1CEB-44BB-B36E-06DCF612E7C5}"/>
              </a:ext>
            </a:extLst>
          </p:cNvPr>
          <p:cNvSpPr/>
          <p:nvPr/>
        </p:nvSpPr>
        <p:spPr>
          <a:xfrm>
            <a:off x="0" y="431800"/>
            <a:ext cx="1701800" cy="64135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201226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egnaposto data 4" descr=" 6146">
            <a:extLst>
              <a:ext uri="{FF2B5EF4-FFF2-40B4-BE49-F238E27FC236}">
                <a16:creationId xmlns:a16="http://schemas.microsoft.com/office/drawing/2014/main" id="{4176A081-749B-4704-8534-774E43925FA1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it-IT" altLang="it-IT" sz="1100">
                <a:solidFill>
                  <a:schemeClr val="bg1"/>
                </a:solidFill>
              </a:rPr>
              <a:t>14/10/2021</a:t>
            </a:r>
            <a:endParaRPr lang="it-IT" altLang="it-IT" sz="1100" dirty="0">
              <a:solidFill>
                <a:schemeClr val="bg1"/>
              </a:solidFill>
            </a:endParaRPr>
          </a:p>
        </p:txBody>
      </p:sp>
      <p:sp>
        <p:nvSpPr>
          <p:cNvPr id="6147" name="Segnaposto piè di pagina 5" descr=" 6147">
            <a:extLst>
              <a:ext uri="{FF2B5EF4-FFF2-40B4-BE49-F238E27FC236}">
                <a16:creationId xmlns:a16="http://schemas.microsoft.com/office/drawing/2014/main" id="{F6044DC8-16D1-4D05-854D-34534EDE36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it-IT" altLang="it-IT" sz="1100">
                <a:solidFill>
                  <a:schemeClr val="bg1"/>
                </a:solidFill>
              </a:rPr>
              <a:t>Titolo Presentazione</a:t>
            </a:r>
            <a:endParaRPr lang="it-IT" altLang="it-IT" sz="1100" dirty="0">
              <a:solidFill>
                <a:schemeClr val="bg1"/>
              </a:solidFill>
            </a:endParaRPr>
          </a:p>
        </p:txBody>
      </p:sp>
      <p:sp>
        <p:nvSpPr>
          <p:cNvPr id="6148" name="Segnaposto numero diapositiva 6" descr=" 6148">
            <a:extLst>
              <a:ext uri="{FF2B5EF4-FFF2-40B4-BE49-F238E27FC236}">
                <a16:creationId xmlns:a16="http://schemas.microsoft.com/office/drawing/2014/main" id="{592A4D55-5770-45C6-8543-BA9E166359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it-IT" altLang="it-IT" sz="1100">
                <a:solidFill>
                  <a:schemeClr val="bg1"/>
                </a:solidFill>
              </a:rPr>
              <a:t>Pagina 2</a:t>
            </a:r>
            <a:endParaRPr lang="it-IT" altLang="it-IT" sz="1100" dirty="0">
              <a:solidFill>
                <a:schemeClr val="bg1"/>
              </a:solidFill>
            </a:endParaRPr>
          </a:p>
        </p:txBody>
      </p:sp>
      <p:sp>
        <p:nvSpPr>
          <p:cNvPr id="6149" name="Rectangle 8" descr=" 6149">
            <a:extLst>
              <a:ext uri="{FF2B5EF4-FFF2-40B4-BE49-F238E27FC236}">
                <a16:creationId xmlns:a16="http://schemas.microsoft.com/office/drawing/2014/main" id="{791C6BB1-A87E-4CC4-A357-10B0DD372A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4213" y="630238"/>
            <a:ext cx="18415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it-IT" altLang="it-IT" sz="900" dirty="0">
              <a:solidFill>
                <a:schemeClr val="bg1"/>
              </a:solidFill>
            </a:endParaRPr>
          </a:p>
        </p:txBody>
      </p:sp>
      <p:sp>
        <p:nvSpPr>
          <p:cNvPr id="11" name="Rectangle 13" descr=" 11">
            <a:extLst>
              <a:ext uri="{FF2B5EF4-FFF2-40B4-BE49-F238E27FC236}">
                <a16:creationId xmlns:a16="http://schemas.microsoft.com/office/drawing/2014/main" id="{2F60C189-D39D-4660-B473-F7154E5970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324600"/>
            <a:ext cx="9144000" cy="533400"/>
          </a:xfrm>
          <a:prstGeom prst="rect">
            <a:avLst/>
          </a:prstGeom>
          <a:solidFill>
            <a:srgbClr val="007F51"/>
          </a:solidFill>
          <a:ln>
            <a:noFill/>
          </a:ln>
        </p:spPr>
        <p:txBody>
          <a:bodyPr wrap="none" anchor="ctr"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it-IT" altLang="it-IT" sz="1200" dirty="0"/>
              <a:t>15/10/2021		</a:t>
            </a:r>
            <a:r>
              <a:rPr lang="it-IT" altLang="it-IT" sz="12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Sviluppo di un Mokup per la prototipazione di architetture di controllo per Tokamak		</a:t>
            </a:r>
            <a:r>
              <a:rPr lang="it-IT" altLang="it-IT" sz="1200" dirty="0">
                <a:solidFill>
                  <a:schemeClr val="bg1"/>
                </a:solidFill>
                <a:latin typeface="Palatino Linotype" panose="02040502050505030304" pitchFamily="18" charset="0"/>
              </a:rPr>
              <a:t>Pagina </a:t>
            </a:r>
            <a:fld id="{1B9CCA1B-6ACB-479A-B160-6152B8C3A3D1}" type="slidenum">
              <a:rPr lang="it-IT" altLang="it-IT" sz="1200" smtClean="0">
                <a:solidFill>
                  <a:schemeClr val="bg1"/>
                </a:solidFill>
                <a:latin typeface="Palatino Linotype" panose="02040502050505030304" pitchFamily="18" charset="0"/>
              </a:rPr>
              <a:t>2</a:t>
            </a:fld>
            <a:endParaRPr lang="it-IT" altLang="it-IT" sz="1100" dirty="0">
              <a:solidFill>
                <a:schemeClr val="bg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6153" name="CasellaDiTesto 3" descr=" 6153">
            <a:extLst>
              <a:ext uri="{FF2B5EF4-FFF2-40B4-BE49-F238E27FC236}">
                <a16:creationId xmlns:a16="http://schemas.microsoft.com/office/drawing/2014/main" id="{B34B3178-6BB4-4ACF-AEE5-5AB849B4E9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1797" y="858838"/>
            <a:ext cx="8101058" cy="39043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Clr>
                <a:schemeClr val="tx1">
                  <a:lumMod val="100000"/>
                </a:schemeClr>
              </a:buClr>
              <a:buSzPts val="2800"/>
              <a:buFont typeface=""/>
            </a:pPr>
            <a:r>
              <a:rPr lang="it-IT" altLang="it-IT" sz="2800" dirty="0">
                <a:latin typeface="Palatino Linotype" panose="02040502050505030304" pitchFamily="18" charset="0"/>
              </a:rPr>
              <a:t>Tokamak e fusione nucleare</a:t>
            </a:r>
          </a:p>
          <a:p>
            <a:pPr>
              <a:lnSpc>
                <a:spcPct val="150000"/>
              </a:lnSpc>
              <a:spcBef>
                <a:spcPct val="0"/>
              </a:spcBef>
              <a:buClr>
                <a:prstClr val="black"/>
              </a:buClr>
              <a:buChar char=" "/>
            </a:pPr>
            <a:r>
              <a:rPr lang="it-IT" altLang="it-IT" sz="2800">
                <a:latin typeface="Palatino Linotype" panose="02040502050505030304" pitchFamily="18" charset="0"/>
                <a:ea typeface="+mn-ea"/>
              </a:rPr>
              <a:t>                        </a:t>
            </a:r>
            <a:endParaRPr lang="it-IT" altLang="it-IT" sz="2800" dirty="0">
              <a:latin typeface="Palatino Linotype" panose="02040502050505030304" pitchFamily="18" charset="0"/>
              <a:ea typeface="+mn-ea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Clr>
                <a:prstClr val="black"/>
              </a:buClr>
              <a:buChar char=" "/>
            </a:pPr>
            <a:r>
              <a:rPr lang="it-IT" altLang="it-IT" sz="2800">
                <a:latin typeface="Palatino Linotype" panose="02040502050505030304" pitchFamily="18" charset="0"/>
                <a:ea typeface="+mn-ea"/>
              </a:rPr>
              <a:t>                                  </a:t>
            </a:r>
            <a:endParaRPr lang="it-IT" altLang="it-IT" sz="2800" dirty="0">
              <a:latin typeface="Palatino Linotype" panose="02040502050505030304" pitchFamily="18" charset="0"/>
              <a:ea typeface="+mn-ea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Clr>
                <a:prstClr val="black"/>
              </a:buClr>
              <a:buChar char=" "/>
            </a:pPr>
            <a:r>
              <a:rPr lang="it-IT" altLang="it-IT" sz="2800">
                <a:latin typeface="Palatino Linotype" panose="02040502050505030304" pitchFamily="18" charset="0"/>
                <a:ea typeface="+mn-ea"/>
              </a:rPr>
              <a:t>                                         </a:t>
            </a:r>
            <a:endParaRPr lang="it-IT" altLang="it-IT" sz="2800" dirty="0">
              <a:latin typeface="Palatino Linotype" panose="02040502050505030304" pitchFamily="18" charset="0"/>
              <a:ea typeface="+mn-ea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Clr>
                <a:prstClr val="black"/>
              </a:buClr>
              <a:buChar char=" "/>
            </a:pPr>
            <a:r>
              <a:rPr lang="it-IT" altLang="it-IT" sz="2800">
                <a:latin typeface="Palatino Linotype" panose="02040502050505030304" pitchFamily="18" charset="0"/>
                <a:ea typeface="+mn-ea"/>
              </a:rPr>
              <a:t>                               </a:t>
            </a:r>
            <a:endParaRPr lang="it-IT" altLang="it-IT" sz="2800" dirty="0">
              <a:latin typeface="Palatino Linotype" panose="02040502050505030304" pitchFamily="18" charset="0"/>
              <a:ea typeface="+mn-ea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Clr>
                <a:prstClr val="black"/>
              </a:buClr>
              <a:buChar char=" "/>
            </a:pPr>
            <a:r>
              <a:rPr lang="it-IT" altLang="it-IT" sz="2800">
                <a:latin typeface="Palatino Linotype" panose="02040502050505030304" pitchFamily="18" charset="0"/>
                <a:ea typeface="+mn-ea"/>
              </a:rPr>
              <a:t>               </a:t>
            </a:r>
            <a:endParaRPr lang="it-IT" altLang="it-IT" sz="2800" dirty="0">
              <a:latin typeface="Palatino Linotype" panose="02040502050505030304" pitchFamily="18" charset="0"/>
            </a:endParaRPr>
          </a:p>
        </p:txBody>
      </p:sp>
      <p:sp>
        <p:nvSpPr>
          <p:cNvPr id="9" name="Rettangolo 1" descr=" 9">
            <a:extLst>
              <a:ext uri="{FF2B5EF4-FFF2-40B4-BE49-F238E27FC236}">
                <a16:creationId xmlns:a16="http://schemas.microsoft.com/office/drawing/2014/main" id="{70381004-2E86-4111-83E1-557CEBDAE0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573" y="215018"/>
            <a:ext cx="562686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it-IT" altLang="it-IT" sz="3200" b="1" u="sng" dirty="0">
                <a:solidFill>
                  <a:srgbClr val="007F51"/>
                </a:solidFill>
                <a:latin typeface="Palatino Linotype" panose="02040502050505030304" pitchFamily="18" charset="0"/>
              </a:rPr>
              <a:t>Struttura della presentazione</a:t>
            </a:r>
          </a:p>
        </p:txBody>
      </p:sp>
    </p:spTree>
    <p:extLst>
      <p:ext uri="{BB962C8B-B14F-4D97-AF65-F5344CB8AC3E}">
        <p14:creationId xmlns:p14="http://schemas.microsoft.com/office/powerpoint/2010/main" val="42271915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06DA9DF9-31F7-4056-B42E-878CC92417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ttangolo 1">
            <a:extLst>
              <a:ext uri="{FF2B5EF4-FFF2-40B4-BE49-F238E27FC236}">
                <a16:creationId xmlns:a16="http://schemas.microsoft.com/office/drawing/2014/main" id="{207DBE64-051E-4791-BB45-3EA8284E20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80" y="2125236"/>
            <a:ext cx="4724666" cy="176932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None/>
            </a:pPr>
            <a:r>
              <a:rPr lang="en-US" altLang="it-IT" sz="4000" b="1" dirty="0">
                <a:solidFill>
                  <a:srgbClr val="007F51"/>
                </a:solidFill>
                <a:latin typeface="Palatino Linotype" panose="02040502050505030304" pitchFamily="18" charset="0"/>
              </a:rPr>
              <a:t>Il </a:t>
            </a:r>
            <a:r>
              <a:rPr lang="en-US" altLang="it-IT" sz="4000" b="1" dirty="0" err="1">
                <a:solidFill>
                  <a:srgbClr val="007F51"/>
                </a:solidFill>
                <a:latin typeface="Palatino Linotype" panose="02040502050505030304" pitchFamily="18" charset="0"/>
              </a:rPr>
              <a:t>trasformatore</a:t>
            </a:r>
            <a:r>
              <a:rPr lang="en-US" altLang="it-IT" sz="4000" b="1" dirty="0">
                <a:solidFill>
                  <a:srgbClr val="007F51"/>
                </a:solidFill>
                <a:latin typeface="Palatino Linotype" panose="02040502050505030304" pitchFamily="18" charset="0"/>
              </a:rPr>
              <a:t>:</a:t>
            </a:r>
          </a:p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None/>
            </a:pPr>
            <a:r>
              <a:rPr lang="en-US" altLang="it-IT" sz="4000" b="1" dirty="0">
                <a:solidFill>
                  <a:srgbClr val="007F51"/>
                </a:solidFill>
                <a:latin typeface="Palatino Linotype" panose="02040502050505030304" pitchFamily="18" charset="0"/>
              </a:rPr>
              <a:t>un </a:t>
            </a:r>
            <a:r>
              <a:rPr lang="en-US" altLang="it-IT" sz="4000" b="1" dirty="0" err="1">
                <a:solidFill>
                  <a:srgbClr val="007F51"/>
                </a:solidFill>
                <a:latin typeface="Palatino Linotype" panose="02040502050505030304" pitchFamily="18" charset="0"/>
              </a:rPr>
              <a:t>modello</a:t>
            </a:r>
            <a:r>
              <a:rPr lang="en-US" altLang="it-IT" sz="4000" b="1" dirty="0">
                <a:solidFill>
                  <a:srgbClr val="007F51"/>
                </a:solidFill>
                <a:latin typeface="Palatino Linotype" panose="02040502050505030304" pitchFamily="18" charset="0"/>
              </a:rPr>
              <a:t> di Tokamak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0C27D9D-F93D-4341-9917-8A8FBB30BC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67" r="43453"/>
          <a:stretch/>
        </p:blipFill>
        <p:spPr bwMode="auto">
          <a:xfrm>
            <a:off x="3580599" y="10"/>
            <a:ext cx="5563402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6" descr="Una simulazione mostra l&amp;#39;efficienza di un reattore a fusione nucleare">
            <a:extLst>
              <a:ext uri="{FF2B5EF4-FFF2-40B4-BE49-F238E27FC236}">
                <a16:creationId xmlns:a16="http://schemas.microsoft.com/office/drawing/2014/main" id="{F35CE243-217C-4A45-8011-3261202CD5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0E1701D0-674A-4F69-902B-F52B8B6B2AE0}"/>
              </a:ext>
            </a:extLst>
          </p:cNvPr>
          <p:cNvCxnSpPr>
            <a:cxnSpLocks/>
          </p:cNvCxnSpPr>
          <p:nvPr/>
        </p:nvCxnSpPr>
        <p:spPr>
          <a:xfrm>
            <a:off x="147161" y="3811402"/>
            <a:ext cx="3656489" cy="0"/>
          </a:xfrm>
          <a:prstGeom prst="line">
            <a:avLst/>
          </a:pr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08415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ttangolo 1">
            <a:extLst>
              <a:ext uri="{FF2B5EF4-FFF2-40B4-BE49-F238E27FC236}">
                <a16:creationId xmlns:a16="http://schemas.microsoft.com/office/drawing/2014/main" id="{207DBE64-051E-4791-BB45-3EA8284E20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573" y="138747"/>
            <a:ext cx="4020652" cy="58477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it-IT" altLang="it-IT" sz="3200" b="1" u="sng" dirty="0">
                <a:solidFill>
                  <a:srgbClr val="007F51"/>
                </a:solidFill>
                <a:latin typeface="Palatino Linotype" panose="02040502050505030304" pitchFamily="18" charset="0"/>
              </a:rPr>
              <a:t>Circuito equivalente</a:t>
            </a:r>
          </a:p>
        </p:txBody>
      </p:sp>
      <p:sp>
        <p:nvSpPr>
          <p:cNvPr id="27" name="CasellaDiTesto 7">
            <a:extLst>
              <a:ext uri="{FF2B5EF4-FFF2-40B4-BE49-F238E27FC236}">
                <a16:creationId xmlns:a16="http://schemas.microsoft.com/office/drawing/2014/main" id="{2073803E-F048-4B48-9DFF-48FD151720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8573" y="723522"/>
            <a:ext cx="8696401" cy="7932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just">
              <a:lnSpc>
                <a:spcPct val="150000"/>
              </a:lnSpc>
              <a:spcBef>
                <a:spcPct val="0"/>
              </a:spcBef>
              <a:buClrTx/>
              <a:buFontTx/>
              <a:buNone/>
            </a:pPr>
            <a:r>
              <a:rPr lang="it-IT" altLang="it-IT" sz="1600" dirty="0">
                <a:latin typeface="Palatino Linotype" panose="02040502050505030304" pitchFamily="18" charset="0"/>
              </a:rPr>
              <a:t>Matematicamente è possibile modellare la dinamica della corrente </a:t>
            </a:r>
            <a:r>
              <a:rPr lang="it-IT" altLang="it-IT" sz="1600" b="1" dirty="0">
                <a:latin typeface="Palatino Linotype" panose="02040502050505030304" pitchFamily="18" charset="0"/>
              </a:rPr>
              <a:t>bobina</a:t>
            </a:r>
            <a:r>
              <a:rPr lang="it-IT" altLang="it-IT" sz="1600" dirty="0">
                <a:latin typeface="Palatino Linotype" panose="02040502050505030304" pitchFamily="18" charset="0"/>
              </a:rPr>
              <a:t> - </a:t>
            </a:r>
            <a:r>
              <a:rPr lang="it-IT" altLang="it-IT" sz="1600" b="1" dirty="0">
                <a:latin typeface="Palatino Linotype" panose="02040502050505030304" pitchFamily="18" charset="0"/>
              </a:rPr>
              <a:t>plasma</a:t>
            </a:r>
            <a:r>
              <a:rPr lang="it-IT" altLang="it-IT" sz="1600" dirty="0">
                <a:latin typeface="Palatino Linotype" panose="02040502050505030304" pitchFamily="18" charset="0"/>
              </a:rPr>
              <a:t> con la stessa dinamica un </a:t>
            </a:r>
            <a:r>
              <a:rPr lang="it-IT" altLang="it-IT" sz="1600" i="1" u="sng" dirty="0">
                <a:latin typeface="Palatino Linotype" panose="02040502050505030304" pitchFamily="18" charset="0"/>
              </a:rPr>
              <a:t>trasformatore ideale monofase</a:t>
            </a:r>
          </a:p>
        </p:txBody>
      </p:sp>
      <p:sp>
        <p:nvSpPr>
          <p:cNvPr id="4" name="AutoShape 6" descr="Una simulazione mostra l&amp;#39;efficienza di un reattore a fusione nucleare">
            <a:extLst>
              <a:ext uri="{FF2B5EF4-FFF2-40B4-BE49-F238E27FC236}">
                <a16:creationId xmlns:a16="http://schemas.microsoft.com/office/drawing/2014/main" id="{F35CE243-217C-4A45-8011-3261202CD5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415B7510-4EC2-405C-A8B5-67870B7A5D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8696" y="1749100"/>
            <a:ext cx="8737129" cy="4343215"/>
          </a:xfrm>
          <a:prstGeom prst="rect">
            <a:avLst/>
          </a:prstGeom>
        </p:spPr>
      </p:pic>
      <p:sp>
        <p:nvSpPr>
          <p:cNvPr id="12" name="Rectangle 13">
            <a:extLst>
              <a:ext uri="{FF2B5EF4-FFF2-40B4-BE49-F238E27FC236}">
                <a16:creationId xmlns:a16="http://schemas.microsoft.com/office/drawing/2014/main" id="{ACAB85D9-C8CE-414E-BB45-5D3C8C1BF7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324600"/>
            <a:ext cx="9144000" cy="533400"/>
          </a:xfrm>
          <a:prstGeom prst="rect">
            <a:avLst/>
          </a:prstGeom>
          <a:solidFill>
            <a:srgbClr val="007F51"/>
          </a:solidFill>
          <a:ln>
            <a:noFill/>
          </a:ln>
        </p:spPr>
        <p:txBody>
          <a:bodyPr wrap="none" anchor="ctr"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it-IT" altLang="it-IT" sz="1200" dirty="0"/>
              <a:t>15/10/2021		</a:t>
            </a:r>
            <a:r>
              <a:rPr lang="it-IT" altLang="it-IT" sz="12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Sviluppo di un Mokup per la prototipazione di architetture di controllo per Tokamak		</a:t>
            </a:r>
            <a:r>
              <a:rPr lang="it-IT" altLang="it-IT" sz="1200" dirty="0">
                <a:solidFill>
                  <a:schemeClr val="bg1"/>
                </a:solidFill>
                <a:latin typeface="Palatino Linotype" panose="02040502050505030304" pitchFamily="18" charset="0"/>
              </a:rPr>
              <a:t>Pagina </a:t>
            </a:r>
            <a:fld id="{1B9CCA1B-6ACB-479A-B160-6152B8C3A3D1}" type="slidenum">
              <a:rPr lang="it-IT" altLang="it-IT" sz="1200" smtClean="0">
                <a:solidFill>
                  <a:schemeClr val="bg1"/>
                </a:solidFill>
                <a:latin typeface="Palatino Linotype" panose="02040502050505030304" pitchFamily="18" charset="0"/>
              </a:rPr>
              <a:t>21</a:t>
            </a:fld>
            <a:endParaRPr lang="it-IT" altLang="it-IT" sz="1100" dirty="0">
              <a:solidFill>
                <a:schemeClr val="bg1"/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32940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ttangolo 1">
            <a:extLst>
              <a:ext uri="{FF2B5EF4-FFF2-40B4-BE49-F238E27FC236}">
                <a16:creationId xmlns:a16="http://schemas.microsoft.com/office/drawing/2014/main" id="{207DBE64-051E-4791-BB45-3EA8284E20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573" y="138747"/>
            <a:ext cx="7755649" cy="58477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it-IT" altLang="it-IT" sz="3200" b="1" u="sng" dirty="0">
                <a:solidFill>
                  <a:srgbClr val="007F51"/>
                </a:solidFill>
                <a:latin typeface="Palatino Linotype" panose="02040502050505030304" pitchFamily="18" charset="0"/>
              </a:rPr>
              <a:t>Semplificazione del circuito equivalente</a:t>
            </a:r>
          </a:p>
        </p:txBody>
      </p:sp>
      <p:sp>
        <p:nvSpPr>
          <p:cNvPr id="27" name="CasellaDiTesto 7">
            <a:extLst>
              <a:ext uri="{FF2B5EF4-FFF2-40B4-BE49-F238E27FC236}">
                <a16:creationId xmlns:a16="http://schemas.microsoft.com/office/drawing/2014/main" id="{2073803E-F048-4B48-9DFF-48FD151720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8573" y="723522"/>
            <a:ext cx="8696401" cy="7916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just">
              <a:lnSpc>
                <a:spcPct val="150000"/>
              </a:lnSpc>
              <a:spcBef>
                <a:spcPct val="0"/>
              </a:spcBef>
              <a:buClrTx/>
              <a:buFontTx/>
              <a:buNone/>
            </a:pPr>
            <a:r>
              <a:rPr lang="it-IT" altLang="it-IT" sz="1600" dirty="0">
                <a:latin typeface="Palatino Linotype" panose="02040502050505030304" pitchFamily="18" charset="0"/>
              </a:rPr>
              <a:t>Negli impianti reali il primario è attuato da un generatore di corrente in retroazione, il ché permette di ignorare l’effetto di mutua induttanza tra il </a:t>
            </a:r>
            <a:r>
              <a:rPr lang="it-IT" altLang="it-IT" sz="1600" b="1" dirty="0">
                <a:latin typeface="Palatino Linotype" panose="02040502050505030304" pitchFamily="18" charset="0"/>
              </a:rPr>
              <a:t>plasma</a:t>
            </a:r>
            <a:r>
              <a:rPr lang="it-IT" altLang="it-IT" sz="1600" dirty="0">
                <a:latin typeface="Palatino Linotype" panose="02040502050505030304" pitchFamily="18" charset="0"/>
              </a:rPr>
              <a:t> </a:t>
            </a:r>
            <a:r>
              <a:rPr lang="it-IT" altLang="it-IT" sz="1600" dirty="0">
                <a:latin typeface="Palatino Linotype" panose="02040502050505030304" pitchFamily="18" charset="0"/>
                <a:sym typeface="Wingdings" panose="05000000000000000000" pitchFamily="2" charset="2"/>
              </a:rPr>
              <a:t></a:t>
            </a:r>
            <a:r>
              <a:rPr lang="it-IT" altLang="it-IT" sz="1600" dirty="0">
                <a:latin typeface="Palatino Linotype" panose="02040502050505030304" pitchFamily="18" charset="0"/>
              </a:rPr>
              <a:t> </a:t>
            </a:r>
            <a:r>
              <a:rPr lang="it-IT" altLang="it-IT" sz="1600" b="1" dirty="0">
                <a:latin typeface="Palatino Linotype" panose="02040502050505030304" pitchFamily="18" charset="0"/>
              </a:rPr>
              <a:t>bobina,</a:t>
            </a:r>
            <a:endParaRPr lang="it-IT" altLang="it-IT" sz="1600" b="1" i="1" u="sng" dirty="0">
              <a:latin typeface="Palatino Linotype" panose="02040502050505030304" pitchFamily="18" charset="0"/>
            </a:endParaRPr>
          </a:p>
        </p:txBody>
      </p:sp>
      <p:sp>
        <p:nvSpPr>
          <p:cNvPr id="4" name="AutoShape 6" descr="Una simulazione mostra l&amp;#39;efficienza di un reattore a fusione nucleare">
            <a:extLst>
              <a:ext uri="{FF2B5EF4-FFF2-40B4-BE49-F238E27FC236}">
                <a16:creationId xmlns:a16="http://schemas.microsoft.com/office/drawing/2014/main" id="{F35CE243-217C-4A45-8011-3261202CD5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Rectangle 13">
            <a:extLst>
              <a:ext uri="{FF2B5EF4-FFF2-40B4-BE49-F238E27FC236}">
                <a16:creationId xmlns:a16="http://schemas.microsoft.com/office/drawing/2014/main" id="{362D14D1-10B7-45AD-B907-D0650CDB23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324600"/>
            <a:ext cx="9144000" cy="533400"/>
          </a:xfrm>
          <a:prstGeom prst="rect">
            <a:avLst/>
          </a:prstGeom>
          <a:solidFill>
            <a:srgbClr val="007F51"/>
          </a:solidFill>
          <a:ln>
            <a:noFill/>
          </a:ln>
        </p:spPr>
        <p:txBody>
          <a:bodyPr wrap="none" anchor="ctr"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it-IT" altLang="it-IT" sz="1200" dirty="0"/>
              <a:t>15/10/2021		</a:t>
            </a:r>
            <a:r>
              <a:rPr lang="it-IT" altLang="it-IT" sz="12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Sviluppo di un Mokup per la prototipazione di architetture di controllo per Tokamak		</a:t>
            </a:r>
            <a:r>
              <a:rPr lang="it-IT" altLang="it-IT" sz="1200" dirty="0">
                <a:solidFill>
                  <a:schemeClr val="bg1"/>
                </a:solidFill>
                <a:latin typeface="Palatino Linotype" panose="02040502050505030304" pitchFamily="18" charset="0"/>
              </a:rPr>
              <a:t>Pagina </a:t>
            </a:r>
            <a:fld id="{1B9CCA1B-6ACB-479A-B160-6152B8C3A3D1}" type="slidenum">
              <a:rPr lang="it-IT" altLang="it-IT" sz="1200" smtClean="0">
                <a:solidFill>
                  <a:schemeClr val="bg1"/>
                </a:solidFill>
                <a:latin typeface="Palatino Linotype" panose="02040502050505030304" pitchFamily="18" charset="0"/>
              </a:rPr>
              <a:t>22</a:t>
            </a:fld>
            <a:endParaRPr lang="it-IT" altLang="it-IT" sz="1100" dirty="0">
              <a:solidFill>
                <a:schemeClr val="bg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96EF2EFD-6CB6-4678-A09D-B6ABB5176B8A}"/>
              </a:ext>
            </a:extLst>
          </p:cNvPr>
          <p:cNvSpPr txBox="1"/>
          <p:nvPr/>
        </p:nvSpPr>
        <p:spPr>
          <a:xfrm>
            <a:off x="20217" y="5404507"/>
            <a:ext cx="907922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altLang="it-IT" sz="1800" dirty="0">
                <a:latin typeface="Palatino Linotype" panose="02040502050505030304" pitchFamily="18" charset="0"/>
              </a:rPr>
              <a:t>Quindi consideriamo solo l’effetto </a:t>
            </a:r>
            <a:r>
              <a:rPr lang="it-IT" altLang="it-IT" b="1" dirty="0">
                <a:latin typeface="Palatino Linotype" panose="02040502050505030304" pitchFamily="18" charset="0"/>
              </a:rPr>
              <a:t>b</a:t>
            </a:r>
            <a:r>
              <a:rPr lang="it-IT" altLang="it-IT" sz="1800" b="1" dirty="0">
                <a:latin typeface="Palatino Linotype" panose="02040502050505030304" pitchFamily="18" charset="0"/>
              </a:rPr>
              <a:t>obina </a:t>
            </a:r>
            <a:r>
              <a:rPr lang="it-IT" altLang="it-IT" sz="1800" b="1" dirty="0">
                <a:latin typeface="Palatino Linotype" panose="02040502050505030304" pitchFamily="18" charset="0"/>
                <a:sym typeface="Wingdings" panose="05000000000000000000" pitchFamily="2" charset="2"/>
              </a:rPr>
              <a:t> plasma</a:t>
            </a:r>
            <a:r>
              <a:rPr lang="it-IT" altLang="it-IT" sz="1800" dirty="0">
                <a:latin typeface="Palatino Linotype" panose="02040502050505030304" pitchFamily="18" charset="0"/>
                <a:sym typeface="Wingdings" panose="05000000000000000000" pitchFamily="2" charset="2"/>
              </a:rPr>
              <a:t>, modellando il controllo della corrente nel primario come un sistema lineare del 1 ordine con i suoi componenti equivalenti</a:t>
            </a:r>
            <a:endParaRPr lang="it-IT" dirty="0"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9A21A2D1-D093-4763-9DCE-927415D9DE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555" y="1506998"/>
            <a:ext cx="9054889" cy="3903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3474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>
            <a:extLst>
              <a:ext uri="{FF2B5EF4-FFF2-40B4-BE49-F238E27FC236}">
                <a16:creationId xmlns:a16="http://schemas.microsoft.com/office/drawing/2014/main" id="{D65BE131-AB05-4A4B-AA87-7D0312BC15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555" y="1506998"/>
            <a:ext cx="9054889" cy="3903469"/>
          </a:xfrm>
          <a:prstGeom prst="rect">
            <a:avLst/>
          </a:prstGeom>
        </p:spPr>
      </p:pic>
      <p:sp>
        <p:nvSpPr>
          <p:cNvPr id="22" name="Rettangolo 1">
            <a:extLst>
              <a:ext uri="{FF2B5EF4-FFF2-40B4-BE49-F238E27FC236}">
                <a16:creationId xmlns:a16="http://schemas.microsoft.com/office/drawing/2014/main" id="{207DBE64-051E-4791-BB45-3EA8284E20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573" y="138747"/>
            <a:ext cx="5001690" cy="58477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it-IT" altLang="it-IT" sz="3200" b="1" u="sng" dirty="0">
                <a:solidFill>
                  <a:srgbClr val="007F51"/>
                </a:solidFill>
                <a:latin typeface="Palatino Linotype" panose="02040502050505030304" pitchFamily="18" charset="0"/>
              </a:rPr>
              <a:t>Dal circuito alla dinamica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CasellaDiTesto 7">
                <a:extLst>
                  <a:ext uri="{FF2B5EF4-FFF2-40B4-BE49-F238E27FC236}">
                    <a16:creationId xmlns:a16="http://schemas.microsoft.com/office/drawing/2014/main" id="{2073803E-F048-4B48-9DFF-48FD1517207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88573" y="723522"/>
                <a:ext cx="8696401" cy="7925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822433"/>
                  </a:buClr>
                  <a:buChar char="•"/>
                  <a:defRPr sz="2400">
                    <a:solidFill>
                      <a:srgbClr val="000000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600">
                    <a:solidFill>
                      <a:srgbClr val="000000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rgbClr val="000000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rgbClr val="000000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rgbClr val="000000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rgbClr val="000000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rgbClr val="000000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just">
                  <a:lnSpc>
                    <a:spcPct val="150000"/>
                  </a:lnSpc>
                  <a:spcBef>
                    <a:spcPct val="0"/>
                  </a:spcBef>
                  <a:buClrTx/>
                  <a:buFontTx/>
                  <a:buNone/>
                </a:pPr>
                <a:r>
                  <a:rPr lang="it-IT" altLang="it-IT" sz="1600" dirty="0">
                    <a:latin typeface="Palatino Linotype" panose="02040502050505030304" pitchFamily="18" charset="0"/>
                  </a:rPr>
                  <a:t>Usando la </a:t>
                </a:r>
                <a:r>
                  <a:rPr lang="it-IT" altLang="it-IT" sz="1600" i="1" dirty="0">
                    <a:latin typeface="Palatino Linotype" panose="02040502050505030304" pitchFamily="18" charset="0"/>
                  </a:rPr>
                  <a:t>prima e seconda legge di Kirchhoff (legge nodi e maglie)  </a:t>
                </a:r>
                <a:r>
                  <a:rPr lang="it-IT" altLang="it-IT" sz="1600" dirty="0">
                    <a:latin typeface="Palatino Linotype" panose="02040502050505030304" pitchFamily="18" charset="0"/>
                  </a:rPr>
                  <a:t>e la </a:t>
                </a:r>
                <a:r>
                  <a:rPr lang="it-IT" altLang="it-IT" sz="1600" i="1" dirty="0">
                    <a:latin typeface="Palatino Linotype" panose="02040502050505030304" pitchFamily="18" charset="0"/>
                  </a:rPr>
                  <a:t>legge di Faraday</a:t>
                </a:r>
                <a:r>
                  <a:rPr lang="it-IT" altLang="it-IT" sz="1600" dirty="0">
                    <a:latin typeface="Palatino Linotype" panose="02040502050505030304" pitchFamily="18" charset="0"/>
                  </a:rPr>
                  <a:t> per la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altLang="it-IT" sz="16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altLang="it-IT" sz="16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it-IT" altLang="it-IT" sz="1600" i="1" dirty="0" smtClean="0">
                            <a:latin typeface="Cambria Math" panose="02040503050406030204" pitchFamily="18" charset="0"/>
                          </a:rPr>
                          <m:t>𝑒𝑚</m:t>
                        </m:r>
                      </m:sub>
                    </m:sSub>
                  </m:oMath>
                </a14:m>
                <a:r>
                  <a:rPr lang="it-IT" altLang="it-IT" sz="1600" dirty="0">
                    <a:latin typeface="Palatino Linotype" panose="02040502050505030304" pitchFamily="18" charset="0"/>
                  </a:rPr>
                  <a:t> indotta, siamo in grado di ottenere la dinamica istantanea del circuito.</a:t>
                </a:r>
                <a:endParaRPr lang="it-IT" altLang="it-IT" sz="1400" b="1" i="1" dirty="0">
                  <a:latin typeface="Palatino Linotype" panose="02040502050505030304" pitchFamily="18" charset="0"/>
                </a:endParaRPr>
              </a:p>
            </p:txBody>
          </p:sp>
        </mc:Choice>
        <mc:Fallback xmlns="">
          <p:sp>
            <p:nvSpPr>
              <p:cNvPr id="27" name="CasellaDiTesto 7">
                <a:extLst>
                  <a:ext uri="{FF2B5EF4-FFF2-40B4-BE49-F238E27FC236}">
                    <a16:creationId xmlns:a16="http://schemas.microsoft.com/office/drawing/2014/main" id="{2073803E-F048-4B48-9DFF-48FD151720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88573" y="723522"/>
                <a:ext cx="8696401" cy="792525"/>
              </a:xfrm>
              <a:prstGeom prst="rect">
                <a:avLst/>
              </a:prstGeom>
              <a:blipFill>
                <a:blip r:embed="rId3"/>
                <a:stretch>
                  <a:fillRect l="-350" b="-9231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AutoShape 6" descr="Una simulazione mostra l&amp;#39;efficienza di un reattore a fusione nucleare">
            <a:extLst>
              <a:ext uri="{FF2B5EF4-FFF2-40B4-BE49-F238E27FC236}">
                <a16:creationId xmlns:a16="http://schemas.microsoft.com/office/drawing/2014/main" id="{F35CE243-217C-4A45-8011-3261202CD5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87C59CD5-4A0D-4248-BFCC-C951814810AD}"/>
                  </a:ext>
                </a:extLst>
              </p:cNvPr>
              <p:cNvSpPr txBox="1"/>
              <p:nvPr/>
            </p:nvSpPr>
            <p:spPr>
              <a:xfrm>
                <a:off x="5751916" y="5609253"/>
                <a:ext cx="2489207" cy="4179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𝑒𝑚</m:t>
                          </m:r>
                        </m:sub>
                      </m:sSub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sSub>
                        <m:sSub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</m:acc>
                        </m:e>
                        <m:sub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sSub>
                        <m:sSub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it-IT" sz="2400" dirty="0"/>
              </a:p>
            </p:txBody>
          </p:sp>
        </mc:Choice>
        <mc:Fallback xmlns="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87C59CD5-4A0D-4248-BFCC-C951814810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1916" y="5609253"/>
                <a:ext cx="2489207" cy="41793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CA881DAD-BCB2-4332-A691-04F37346E42B}"/>
                  </a:ext>
                </a:extLst>
              </p:cNvPr>
              <p:cNvSpPr txBox="1"/>
              <p:nvPr/>
            </p:nvSpPr>
            <p:spPr>
              <a:xfrm>
                <a:off x="736056" y="5403300"/>
                <a:ext cx="3855223" cy="8298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𝑟𝑒𝑓</m:t>
                          </m:r>
                        </m:sub>
                      </m:sSub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)=</m:t>
                      </m:r>
                      <m:d>
                        <m:dPr>
                          <m:ctrlPr>
                            <a:rPr lang="it-IT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it-IT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it-IT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it-IT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24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it-IT" sz="24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</m:den>
                          </m:f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it-IT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it-IT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sSub>
                                <m:sSubPr>
                                  <m:ctrlPr>
                                    <a:rPr lang="it-IT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2400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it-IT" sz="24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r>
                        <a:rPr lang="it-IT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it-IT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it-IT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it-IT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it-IT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it-IT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it-IT" sz="2400" dirty="0"/>
              </a:p>
            </p:txBody>
          </p:sp>
        </mc:Choice>
        <mc:Fallback xmlns="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CA881DAD-BCB2-4332-A691-04F37346E4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056" y="5403300"/>
                <a:ext cx="3855223" cy="8298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90DC711D-1F64-47FA-B0D9-2B0507F78159}"/>
                  </a:ext>
                </a:extLst>
              </p:cNvPr>
              <p:cNvSpPr txBox="1"/>
              <p:nvPr/>
            </p:nvSpPr>
            <p:spPr>
              <a:xfrm>
                <a:off x="4636773" y="2346792"/>
                <a:ext cx="2086207" cy="417935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𝑒𝑚</m:t>
                          </m:r>
                        </m:sub>
                      </m:sSub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𝑇𝑝</m:t>
                          </m:r>
                        </m:sub>
                      </m:sSub>
                      <m:sSub>
                        <m:sSub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</m:acc>
                        </m:e>
                        <m:sub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it-IT" sz="2400" b="0" dirty="0"/>
              </a:p>
            </p:txBody>
          </p:sp>
        </mc:Choice>
        <mc:Fallback xmlns="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90DC711D-1F64-47FA-B0D9-2B0507F781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6773" y="2346792"/>
                <a:ext cx="2086207" cy="41793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3">
            <a:extLst>
              <a:ext uri="{FF2B5EF4-FFF2-40B4-BE49-F238E27FC236}">
                <a16:creationId xmlns:a16="http://schemas.microsoft.com/office/drawing/2014/main" id="{7AC6698F-3459-4C4D-B45C-D60A538C34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324600"/>
            <a:ext cx="9144000" cy="533400"/>
          </a:xfrm>
          <a:prstGeom prst="rect">
            <a:avLst/>
          </a:prstGeom>
          <a:solidFill>
            <a:srgbClr val="007F51"/>
          </a:solidFill>
          <a:ln>
            <a:noFill/>
          </a:ln>
        </p:spPr>
        <p:txBody>
          <a:bodyPr wrap="none" anchor="ctr"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it-IT" altLang="it-IT" sz="1200" dirty="0"/>
              <a:t>15/10/2021		</a:t>
            </a:r>
            <a:r>
              <a:rPr lang="it-IT" altLang="it-IT" sz="12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Sviluppo di un Mokup per la prototipazione di architetture di controllo per Tokamak		</a:t>
            </a:r>
            <a:r>
              <a:rPr lang="it-IT" altLang="it-IT" sz="1200" dirty="0">
                <a:solidFill>
                  <a:schemeClr val="bg1"/>
                </a:solidFill>
                <a:latin typeface="Palatino Linotype" panose="02040502050505030304" pitchFamily="18" charset="0"/>
              </a:rPr>
              <a:t>Pagina </a:t>
            </a:r>
            <a:fld id="{1B9CCA1B-6ACB-479A-B160-6152B8C3A3D1}" type="slidenum">
              <a:rPr lang="it-IT" altLang="it-IT" sz="1200" smtClean="0">
                <a:solidFill>
                  <a:schemeClr val="bg1"/>
                </a:solidFill>
                <a:latin typeface="Palatino Linotype" panose="02040502050505030304" pitchFamily="18" charset="0"/>
              </a:rPr>
              <a:t>23</a:t>
            </a:fld>
            <a:endParaRPr lang="it-IT" altLang="it-IT" sz="1100" dirty="0">
              <a:solidFill>
                <a:schemeClr val="bg1"/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31425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ttangolo 1" descr=" 22">
            <a:extLst>
              <a:ext uri="{FF2B5EF4-FFF2-40B4-BE49-F238E27FC236}">
                <a16:creationId xmlns:a16="http://schemas.microsoft.com/office/drawing/2014/main" id="{207DBE64-051E-4791-BB45-3EA8284E20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2347" y="161036"/>
            <a:ext cx="7202613" cy="58477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it-IT" altLang="it-IT" sz="3200" b="1" u="sng" dirty="0">
                <a:solidFill>
                  <a:srgbClr val="007F51"/>
                </a:solidFill>
                <a:latin typeface="Palatino Linotype" panose="02040502050505030304" pitchFamily="18" charset="0"/>
              </a:rPr>
              <a:t>Funzione di trasferimento del plasma</a:t>
            </a:r>
          </a:p>
        </p:txBody>
      </p:sp>
      <p:sp>
        <p:nvSpPr>
          <p:cNvPr id="4" name="AutoShape 6" descr=" 4">
            <a:extLst>
              <a:ext uri="{FF2B5EF4-FFF2-40B4-BE49-F238E27FC236}">
                <a16:creationId xmlns:a16="http://schemas.microsoft.com/office/drawing/2014/main" id="{F35CE243-217C-4A45-8011-3261202CD5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CasellaDiTesto 1" descr=" 2">
            <a:extLst>
              <a:ext uri="{FF2B5EF4-FFF2-40B4-BE49-F238E27FC236}">
                <a16:creationId xmlns:a16="http://schemas.microsoft.com/office/drawing/2014/main" id="{B9BA28CE-FBD8-4C1F-9DEC-80E423933416}"/>
              </a:ext>
            </a:extLst>
          </p:cNvPr>
          <p:cNvSpPr txBox="1"/>
          <p:nvPr/>
        </p:nvSpPr>
        <p:spPr>
          <a:xfrm>
            <a:off x="132347" y="1010465"/>
            <a:ext cx="29766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rgbClr val="000000"/>
                </a:solidFill>
                <a:latin typeface="Palatino Linotype" panose="02040502050505030304" pitchFamily="18" charset="0"/>
                <a:ea typeface="MS PGothic" panose="020B0600070205080204" pitchFamily="34" charset="-128"/>
              </a:rPr>
              <a:t>Il modello costitutivo che descrive il secondario è: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sellaDiTesto 2" descr=" 3">
                <a:extLst>
                  <a:ext uri="{FF2B5EF4-FFF2-40B4-BE49-F238E27FC236}">
                    <a16:creationId xmlns:a16="http://schemas.microsoft.com/office/drawing/2014/main" id="{80225985-B92E-4365-8532-D400606E5D23}"/>
                  </a:ext>
                </a:extLst>
              </p:cNvPr>
              <p:cNvSpPr txBox="1"/>
              <p:nvPr/>
            </p:nvSpPr>
            <p:spPr>
              <a:xfrm>
                <a:off x="3135767" y="745811"/>
                <a:ext cx="3534937" cy="127900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it-IT" sz="3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it-IT" sz="32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it-IT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3200" i="1"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it-IT" sz="3200" i="1">
                                        <a:latin typeface="Cambria Math" panose="02040503050406030204" pitchFamily="18" charset="0"/>
                                      </a:rPr>
                                      <m:t>𝑒𝑚</m:t>
                                    </m:r>
                                  </m:sub>
                                </m:sSub>
                                <m:r>
                                  <a:rPr lang="it-IT" sz="3200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it-IT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3200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it-IT" sz="3200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it-IT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̇"/>
                                        <m:ctrlPr>
                                          <a:rPr lang="it-IT" sz="3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it-IT" sz="3200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it-IT" sz="3200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  <m:r>
                                  <a:rPr lang="it-IT" sz="3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it-IT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3200" i="1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it-IT" sz="3200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it-IT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3200" i="1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it-IT" sz="3200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it-IT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3200" i="1"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it-IT" sz="3200" i="1">
                                        <a:latin typeface="Cambria Math" panose="02040503050406030204" pitchFamily="18" charset="0"/>
                                      </a:rPr>
                                      <m:t>𝑒𝑚</m:t>
                                    </m:r>
                                  </m:sub>
                                </m:sSub>
                                <m:r>
                                  <a:rPr lang="it-IT" sz="3200" i="1">
                                    <a:latin typeface="Cambria Math" panose="02040503050406030204" pitchFamily="18" charset="0"/>
                                  </a:rPr>
                                  <m:t>=−</m:t>
                                </m:r>
                                <m:sSub>
                                  <m:sSubPr>
                                    <m:ctrlPr>
                                      <a:rPr lang="it-IT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3200" i="1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it-IT" sz="3200" i="1">
                                        <a:latin typeface="Cambria Math" panose="02040503050406030204" pitchFamily="18" charset="0"/>
                                      </a:rPr>
                                      <m:t>𝑇𝑝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it-IT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̇"/>
                                        <m:ctrlPr>
                                          <a:rPr lang="it-IT" sz="3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it-IT" sz="3200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it-IT" sz="3200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it-IT" sz="2800" dirty="0"/>
              </a:p>
            </p:txBody>
          </p:sp>
        </mc:Choice>
        <mc:Fallback xmlns="">
          <p:sp>
            <p:nvSpPr>
              <p:cNvPr id="3" name="CasellaDiTesto 2" descr=" 3">
                <a:extLst>
                  <a:ext uri="{FF2B5EF4-FFF2-40B4-BE49-F238E27FC236}">
                    <a16:creationId xmlns:a16="http://schemas.microsoft.com/office/drawing/2014/main" id="{80225985-B92E-4365-8532-D400606E5D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5767" y="745811"/>
                <a:ext cx="3534937" cy="127900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3" descr=" 14">
            <a:extLst>
              <a:ext uri="{FF2B5EF4-FFF2-40B4-BE49-F238E27FC236}">
                <a16:creationId xmlns:a16="http://schemas.microsoft.com/office/drawing/2014/main" id="{55D6855C-47C5-4FD4-B5BE-0CEC952E8D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324600"/>
            <a:ext cx="9144000" cy="533400"/>
          </a:xfrm>
          <a:prstGeom prst="rect">
            <a:avLst/>
          </a:prstGeom>
          <a:solidFill>
            <a:srgbClr val="007F51"/>
          </a:solidFill>
          <a:ln>
            <a:noFill/>
          </a:ln>
        </p:spPr>
        <p:txBody>
          <a:bodyPr wrap="none" anchor="ctr"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it-IT" altLang="it-IT" sz="1200" dirty="0"/>
              <a:t>15/10/2021		</a:t>
            </a:r>
            <a:r>
              <a:rPr lang="it-IT" altLang="it-IT" sz="12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Sviluppo di un Mokup per la prototipazione di architetture di controllo per Tokamak		</a:t>
            </a:r>
            <a:r>
              <a:rPr lang="it-IT" altLang="it-IT" sz="1200" dirty="0">
                <a:solidFill>
                  <a:schemeClr val="bg1"/>
                </a:solidFill>
                <a:latin typeface="Palatino Linotype" panose="02040502050505030304" pitchFamily="18" charset="0"/>
              </a:rPr>
              <a:t>Pagina </a:t>
            </a:r>
            <a:fld id="{1B9CCA1B-6ACB-479A-B160-6152B8C3A3D1}" type="slidenum">
              <a:rPr lang="it-IT" altLang="it-IT" sz="1200" smtClean="0">
                <a:solidFill>
                  <a:schemeClr val="bg1"/>
                </a:solidFill>
                <a:latin typeface="Palatino Linotype" panose="02040502050505030304" pitchFamily="18" charset="0"/>
              </a:rPr>
              <a:t>24</a:t>
            </a:fld>
            <a:endParaRPr lang="it-IT" altLang="it-IT" sz="1100" dirty="0">
              <a:solidFill>
                <a:schemeClr val="bg1"/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58930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ttangolo 1" descr=" 22">
            <a:extLst>
              <a:ext uri="{FF2B5EF4-FFF2-40B4-BE49-F238E27FC236}">
                <a16:creationId xmlns:a16="http://schemas.microsoft.com/office/drawing/2014/main" id="{207DBE64-051E-4791-BB45-3EA8284E20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2347" y="161036"/>
            <a:ext cx="7202613" cy="58477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it-IT" altLang="it-IT" sz="3200" b="1" u="sng" dirty="0">
                <a:solidFill>
                  <a:srgbClr val="007F51"/>
                </a:solidFill>
                <a:latin typeface="Palatino Linotype" panose="02040502050505030304" pitchFamily="18" charset="0"/>
              </a:rPr>
              <a:t>Funzione di trasferimento del plasma</a:t>
            </a:r>
          </a:p>
        </p:txBody>
      </p:sp>
      <p:sp>
        <p:nvSpPr>
          <p:cNvPr id="4" name="AutoShape 6" descr=" 4">
            <a:extLst>
              <a:ext uri="{FF2B5EF4-FFF2-40B4-BE49-F238E27FC236}">
                <a16:creationId xmlns:a16="http://schemas.microsoft.com/office/drawing/2014/main" id="{F35CE243-217C-4A45-8011-3261202CD5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CasellaDiTesto 1" descr=" 2">
            <a:extLst>
              <a:ext uri="{FF2B5EF4-FFF2-40B4-BE49-F238E27FC236}">
                <a16:creationId xmlns:a16="http://schemas.microsoft.com/office/drawing/2014/main" id="{B9BA28CE-FBD8-4C1F-9DEC-80E423933416}"/>
              </a:ext>
            </a:extLst>
          </p:cNvPr>
          <p:cNvSpPr txBox="1"/>
          <p:nvPr/>
        </p:nvSpPr>
        <p:spPr>
          <a:xfrm>
            <a:off x="132347" y="1010465"/>
            <a:ext cx="29766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rgbClr val="000000"/>
                </a:solidFill>
                <a:latin typeface="Palatino Linotype" panose="02040502050505030304" pitchFamily="18" charset="0"/>
                <a:ea typeface="MS PGothic" panose="020B0600070205080204" pitchFamily="34" charset="-128"/>
              </a:rPr>
              <a:t>Il modello costitutivo che descrive il secondario è: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sellaDiTesto 2" descr=" 3">
                <a:extLst>
                  <a:ext uri="{FF2B5EF4-FFF2-40B4-BE49-F238E27FC236}">
                    <a16:creationId xmlns:a16="http://schemas.microsoft.com/office/drawing/2014/main" id="{80225985-B92E-4365-8532-D400606E5D23}"/>
                  </a:ext>
                </a:extLst>
              </p:cNvPr>
              <p:cNvSpPr txBox="1"/>
              <p:nvPr/>
            </p:nvSpPr>
            <p:spPr>
              <a:xfrm>
                <a:off x="3135767" y="745811"/>
                <a:ext cx="3534937" cy="127900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it-IT" sz="3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it-IT" sz="32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it-IT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3200" i="1"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it-IT" sz="3200" i="1">
                                        <a:latin typeface="Cambria Math" panose="02040503050406030204" pitchFamily="18" charset="0"/>
                                      </a:rPr>
                                      <m:t>𝑒𝑚</m:t>
                                    </m:r>
                                  </m:sub>
                                </m:sSub>
                                <m:r>
                                  <a:rPr lang="it-IT" sz="3200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it-IT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3200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it-IT" sz="3200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it-IT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̇"/>
                                        <m:ctrlPr>
                                          <a:rPr lang="it-IT" sz="3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it-IT" sz="3200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it-IT" sz="3200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  <m:r>
                                  <a:rPr lang="it-IT" sz="3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it-IT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3200" i="1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it-IT" sz="3200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it-IT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3200" i="1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it-IT" sz="3200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it-IT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3200" i="1"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it-IT" sz="3200" i="1">
                                        <a:latin typeface="Cambria Math" panose="02040503050406030204" pitchFamily="18" charset="0"/>
                                      </a:rPr>
                                      <m:t>𝑒𝑚</m:t>
                                    </m:r>
                                  </m:sub>
                                </m:sSub>
                                <m:r>
                                  <a:rPr lang="it-IT" sz="3200" i="1">
                                    <a:latin typeface="Cambria Math" panose="02040503050406030204" pitchFamily="18" charset="0"/>
                                  </a:rPr>
                                  <m:t>=−</m:t>
                                </m:r>
                                <m:sSub>
                                  <m:sSubPr>
                                    <m:ctrlPr>
                                      <a:rPr lang="it-IT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3200" i="1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it-IT" sz="3200" i="1">
                                        <a:latin typeface="Cambria Math" panose="02040503050406030204" pitchFamily="18" charset="0"/>
                                      </a:rPr>
                                      <m:t>𝑇𝑝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it-IT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̇"/>
                                        <m:ctrlPr>
                                          <a:rPr lang="it-IT" sz="3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it-IT" sz="3200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it-IT" sz="3200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it-IT" sz="2800" dirty="0"/>
              </a:p>
            </p:txBody>
          </p:sp>
        </mc:Choice>
        <mc:Fallback xmlns="">
          <p:sp>
            <p:nvSpPr>
              <p:cNvPr id="3" name="CasellaDiTesto 2" descr=" 3">
                <a:extLst>
                  <a:ext uri="{FF2B5EF4-FFF2-40B4-BE49-F238E27FC236}">
                    <a16:creationId xmlns:a16="http://schemas.microsoft.com/office/drawing/2014/main" id="{80225985-B92E-4365-8532-D400606E5D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5767" y="745811"/>
                <a:ext cx="3534937" cy="127900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sellaDiTesto 6" descr=" 8">
                <a:extLst>
                  <a:ext uri="{FF2B5EF4-FFF2-40B4-BE49-F238E27FC236}">
                    <a16:creationId xmlns:a16="http://schemas.microsoft.com/office/drawing/2014/main" id="{AECABF2E-39C9-47E7-80BB-4DD4258A7CBC}"/>
                  </a:ext>
                </a:extLst>
              </p:cNvPr>
              <p:cNvSpPr txBox="1"/>
              <p:nvPr/>
            </p:nvSpPr>
            <p:spPr>
              <a:xfrm>
                <a:off x="117113" y="2416619"/>
                <a:ext cx="9329029" cy="4949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800" b="0" i="1" smtClean="0">
                          <a:latin typeface="Cambria Math" panose="02040503050406030204" pitchFamily="18" charset="0"/>
                        </a:rPr>
                        <m:t>𝑠</m:t>
                      </m:r>
                      <m:sSub>
                        <m:sSubPr>
                          <m:ctrlPr>
                            <a:rPr lang="it-IT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sSub>
                        <m:sSubPr>
                          <m:ctrlPr>
                            <a:rPr lang="it-IT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it-IT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sSub>
                        <m:sSubPr>
                          <m:ctrlPr>
                            <a:rPr lang="it-IT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it-IT" sz="2800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it-IT" sz="2800" b="0" i="1" smtClean="0">
                          <a:latin typeface="Cambria Math" panose="02040503050406030204" pitchFamily="18" charset="0"/>
                        </a:rPr>
                        <m:t>𝑠</m:t>
                      </m:r>
                      <m:sSub>
                        <m:sSubPr>
                          <m:ctrlPr>
                            <a:rPr lang="it-IT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𝑇𝑝</m:t>
                          </m:r>
                        </m:sub>
                      </m:sSub>
                      <m:sSub>
                        <m:sSubPr>
                          <m:ctrlPr>
                            <a:rPr lang="it-IT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it-IT" sz="2800" b="0" i="1" smtClean="0">
                          <a:latin typeface="Cambria Math" panose="02040503050406030204" pitchFamily="18" charset="0"/>
                        </a:rPr>
                        <m:t>  ⇒  </m:t>
                      </m:r>
                      <m:sSub>
                        <m:sSubPr>
                          <m:ctrlPr>
                            <a:rPr lang="it-IT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d>
                        <m:dPr>
                          <m:ctrlPr>
                            <a:rPr lang="it-IT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sSub>
                            <m:sSubPr>
                              <m:ctrlP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e>
                      </m:d>
                      <m:r>
                        <a:rPr lang="it-IT" sz="2800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it-IT" sz="2800" b="0" i="1" smtClean="0">
                          <a:latin typeface="Cambria Math" panose="02040503050406030204" pitchFamily="18" charset="0"/>
                        </a:rPr>
                        <m:t>𝑠</m:t>
                      </m:r>
                      <m:sSub>
                        <m:sSubPr>
                          <m:ctrlPr>
                            <a:rPr lang="it-IT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sSub>
                        <m:sSubPr>
                          <m:ctrlPr>
                            <a:rPr lang="it-IT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𝑇𝑝</m:t>
                          </m:r>
                        </m:sub>
                      </m:sSub>
                      <m:r>
                        <a:rPr lang="it-IT" sz="2800" b="0" i="1" smtClean="0">
                          <a:latin typeface="Cambria Math" panose="02040503050406030204" pitchFamily="18" charset="0"/>
                        </a:rPr>
                        <m:t>⇒    </m:t>
                      </m:r>
                    </m:oMath>
                  </m:oMathPara>
                </a14:m>
                <a:endParaRPr lang="it-IT" sz="2800" dirty="0"/>
              </a:p>
            </p:txBody>
          </p:sp>
        </mc:Choice>
        <mc:Fallback xmlns="">
          <p:sp>
            <p:nvSpPr>
              <p:cNvPr id="7" name="CasellaDiTesto 6" descr=" 8">
                <a:extLst>
                  <a:ext uri="{FF2B5EF4-FFF2-40B4-BE49-F238E27FC236}">
                    <a16:creationId xmlns:a16="http://schemas.microsoft.com/office/drawing/2014/main" id="{AECABF2E-39C9-47E7-80BB-4DD4258A7C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113" y="2416619"/>
                <a:ext cx="9329029" cy="49494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sellaDiTesto 7" descr=" 9">
                <a:extLst>
                  <a:ext uri="{FF2B5EF4-FFF2-40B4-BE49-F238E27FC236}">
                    <a16:creationId xmlns:a16="http://schemas.microsoft.com/office/drawing/2014/main" id="{AC0D7E5F-2C7C-48EF-8889-2EA86C481EBD}"/>
                  </a:ext>
                </a:extLst>
              </p:cNvPr>
              <p:cNvSpPr txBox="1"/>
              <p:nvPr/>
            </p:nvSpPr>
            <p:spPr>
              <a:xfrm>
                <a:off x="2322213" y="3570890"/>
                <a:ext cx="4468197" cy="1529143"/>
              </a:xfrm>
              <a:prstGeom prst="roundRect">
                <a:avLst>
                  <a:gd name="adj" fmla="val 21703"/>
                </a:avLst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it-IT" sz="4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40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it-IT" sz="40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d>
                            <m:dPr>
                              <m:ctrlPr>
                                <a:rPr lang="it-IT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40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it-IT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40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it-IT" sz="40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  <m:d>
                            <m:dPr>
                              <m:ctrlPr>
                                <a:rPr lang="it-IT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40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den>
                      </m:f>
                      <m:r>
                        <a:rPr lang="it-IT" sz="4000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it-IT" sz="4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4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sSub>
                            <m:sSubPr>
                              <m:ctrlPr>
                                <a:rPr lang="it-IT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40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it-IT" sz="4000" b="0" i="1" smtClean="0">
                                  <a:latin typeface="Cambria Math" panose="02040503050406030204" pitchFamily="18" charset="0"/>
                                </a:rPr>
                                <m:t>𝑡𝑝</m:t>
                              </m:r>
                            </m:sub>
                          </m:sSub>
                        </m:num>
                        <m:den>
                          <m:r>
                            <a:rPr lang="it-IT" sz="4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sSub>
                            <m:sSubPr>
                              <m:ctrlPr>
                                <a:rPr lang="it-IT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40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it-IT" sz="40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it-IT" sz="4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it-IT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40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it-IT" sz="40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it-IT" sz="4000" dirty="0"/>
              </a:p>
            </p:txBody>
          </p:sp>
        </mc:Choice>
        <mc:Fallback xmlns="">
          <p:sp>
            <p:nvSpPr>
              <p:cNvPr id="8" name="CasellaDiTesto 7" descr=" 9">
                <a:extLst>
                  <a:ext uri="{FF2B5EF4-FFF2-40B4-BE49-F238E27FC236}">
                    <a16:creationId xmlns:a16="http://schemas.microsoft.com/office/drawing/2014/main" id="{AC0D7E5F-2C7C-48EF-8889-2EA86C481E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2213" y="3570890"/>
                <a:ext cx="4468197" cy="1529143"/>
              </a:xfrm>
              <a:prstGeom prst="roundRect">
                <a:avLst>
                  <a:gd name="adj" fmla="val 21703"/>
                </a:avLst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3" descr=" 14">
            <a:extLst>
              <a:ext uri="{FF2B5EF4-FFF2-40B4-BE49-F238E27FC236}">
                <a16:creationId xmlns:a16="http://schemas.microsoft.com/office/drawing/2014/main" id="{55D6855C-47C5-4FD4-B5BE-0CEC952E8D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324600"/>
            <a:ext cx="9144000" cy="533400"/>
          </a:xfrm>
          <a:prstGeom prst="rect">
            <a:avLst/>
          </a:prstGeom>
          <a:solidFill>
            <a:srgbClr val="007F51"/>
          </a:solidFill>
          <a:ln>
            <a:noFill/>
          </a:ln>
        </p:spPr>
        <p:txBody>
          <a:bodyPr wrap="none" anchor="ctr"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it-IT" altLang="it-IT" sz="1200" dirty="0"/>
              <a:t>15/10/2021		</a:t>
            </a:r>
            <a:r>
              <a:rPr lang="it-IT" altLang="it-IT" sz="12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Sviluppo di un Mokup per la prototipazione di architetture di controllo per Tokamak		</a:t>
            </a:r>
            <a:r>
              <a:rPr lang="it-IT" altLang="it-IT" sz="1200" dirty="0">
                <a:solidFill>
                  <a:schemeClr val="bg1"/>
                </a:solidFill>
                <a:latin typeface="Palatino Linotype" panose="02040502050505030304" pitchFamily="18" charset="0"/>
              </a:rPr>
              <a:t>Pagina </a:t>
            </a:r>
            <a:fld id="{1B9CCA1B-6ACB-479A-B160-6152B8C3A3D1}" type="slidenum">
              <a:rPr lang="it-IT" altLang="it-IT" sz="1200" smtClean="0">
                <a:solidFill>
                  <a:schemeClr val="bg1"/>
                </a:solidFill>
                <a:latin typeface="Palatino Linotype" panose="02040502050505030304" pitchFamily="18" charset="0"/>
              </a:rPr>
              <a:t>25</a:t>
            </a:fld>
            <a:endParaRPr lang="it-IT" altLang="it-IT" sz="1100" dirty="0">
              <a:solidFill>
                <a:schemeClr val="bg1"/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95215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6" descr=" 4">
            <a:extLst>
              <a:ext uri="{FF2B5EF4-FFF2-40B4-BE49-F238E27FC236}">
                <a16:creationId xmlns:a16="http://schemas.microsoft.com/office/drawing/2014/main" id="{F35CE243-217C-4A45-8011-3261202CD5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604294" y="2982831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3" descr=" 18">
            <a:extLst>
              <a:ext uri="{FF2B5EF4-FFF2-40B4-BE49-F238E27FC236}">
                <a16:creationId xmlns:a16="http://schemas.microsoft.com/office/drawing/2014/main" id="{50461123-1048-4B7D-93EF-8F3D0DDB31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324600"/>
            <a:ext cx="9144000" cy="533400"/>
          </a:xfrm>
          <a:prstGeom prst="rect">
            <a:avLst/>
          </a:prstGeom>
          <a:solidFill>
            <a:srgbClr val="007F51"/>
          </a:solidFill>
          <a:ln>
            <a:noFill/>
          </a:ln>
        </p:spPr>
        <p:txBody>
          <a:bodyPr wrap="none" anchor="ctr"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it-IT" altLang="it-IT" sz="1200" dirty="0"/>
              <a:t>15/10/2021		</a:t>
            </a:r>
            <a:r>
              <a:rPr lang="it-IT" altLang="it-IT" sz="12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Sviluppo di un Mokup per la prototipazione di architetture di controllo per Tokamak		</a:t>
            </a:r>
            <a:r>
              <a:rPr lang="it-IT" altLang="it-IT" sz="1200" dirty="0">
                <a:solidFill>
                  <a:schemeClr val="bg1"/>
                </a:solidFill>
                <a:latin typeface="Palatino Linotype" panose="02040502050505030304" pitchFamily="18" charset="0"/>
              </a:rPr>
              <a:t>Pagina </a:t>
            </a:r>
            <a:fld id="{1B9CCA1B-6ACB-479A-B160-6152B8C3A3D1}" type="slidenum">
              <a:rPr lang="it-IT" altLang="it-IT" sz="1200" smtClean="0">
                <a:solidFill>
                  <a:schemeClr val="bg1"/>
                </a:solidFill>
                <a:latin typeface="Palatino Linotype" panose="02040502050505030304" pitchFamily="18" charset="0"/>
              </a:rPr>
              <a:t>26</a:t>
            </a:fld>
            <a:endParaRPr lang="it-IT" altLang="it-IT" sz="1100" dirty="0">
              <a:solidFill>
                <a:schemeClr val="bg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7" name="Rettangolo 1" descr=" 22">
            <a:extLst>
              <a:ext uri="{FF2B5EF4-FFF2-40B4-BE49-F238E27FC236}">
                <a16:creationId xmlns:a16="http://schemas.microsoft.com/office/drawing/2014/main" id="{5B2FC793-E93F-42B6-BFDF-675FE34541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2347" y="161036"/>
            <a:ext cx="7499169" cy="58477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it-IT" altLang="it-IT" sz="3200" b="1" u="sng" dirty="0">
                <a:solidFill>
                  <a:srgbClr val="007F51"/>
                </a:solidFill>
                <a:latin typeface="Palatino Linotype" panose="02040502050505030304" pitchFamily="18" charset="0"/>
              </a:rPr>
              <a:t>Funzione di trasferimento del primario</a:t>
            </a:r>
          </a:p>
        </p:txBody>
      </p:sp>
      <p:sp>
        <p:nvSpPr>
          <p:cNvPr id="8" name="CasellaDiTesto 7" descr=" 2">
            <a:extLst>
              <a:ext uri="{FF2B5EF4-FFF2-40B4-BE49-F238E27FC236}">
                <a16:creationId xmlns:a16="http://schemas.microsoft.com/office/drawing/2014/main" id="{007E4086-443C-4C10-A19F-EA818037F8E3}"/>
              </a:ext>
            </a:extLst>
          </p:cNvPr>
          <p:cNvSpPr txBox="1"/>
          <p:nvPr/>
        </p:nvSpPr>
        <p:spPr>
          <a:xfrm>
            <a:off x="156142" y="754957"/>
            <a:ext cx="430434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rgbClr val="000000"/>
                </a:solidFill>
                <a:latin typeface="Palatino Linotype" panose="02040502050505030304" pitchFamily="18" charset="0"/>
                <a:ea typeface="MS PGothic" panose="020B0600070205080204" pitchFamily="34" charset="-128"/>
              </a:rPr>
              <a:t>Come detto anche prima, il </a:t>
            </a:r>
            <a:r>
              <a:rPr lang="it-IT" sz="1600" b="1" dirty="0">
                <a:solidFill>
                  <a:srgbClr val="000000"/>
                </a:solidFill>
                <a:latin typeface="Palatino Linotype" panose="02040502050505030304" pitchFamily="18" charset="0"/>
                <a:ea typeface="MS PGothic" panose="020B0600070205080204" pitchFamily="34" charset="-128"/>
              </a:rPr>
              <a:t>primario</a:t>
            </a:r>
            <a:r>
              <a:rPr lang="it-IT" sz="1600" dirty="0">
                <a:solidFill>
                  <a:srgbClr val="000000"/>
                </a:solidFill>
                <a:latin typeface="Palatino Linotype" panose="02040502050505030304" pitchFamily="18" charset="0"/>
                <a:ea typeface="MS PGothic" panose="020B0600070205080204" pitchFamily="34" charset="-128"/>
              </a:rPr>
              <a:t> è attuato da un </a:t>
            </a:r>
            <a:r>
              <a:rPr lang="it-IT" sz="1600" b="1" dirty="0">
                <a:solidFill>
                  <a:srgbClr val="000000"/>
                </a:solidFill>
                <a:latin typeface="Palatino Linotype" panose="02040502050505030304" pitchFamily="18" charset="0"/>
                <a:ea typeface="MS PGothic" panose="020B0600070205080204" pitchFamily="34" charset="-128"/>
              </a:rPr>
              <a:t>controllo di corrente </a:t>
            </a:r>
            <a:r>
              <a:rPr lang="it-IT" sz="1600" dirty="0">
                <a:solidFill>
                  <a:srgbClr val="000000"/>
                </a:solidFill>
                <a:latin typeface="Palatino Linotype" panose="02040502050505030304" pitchFamily="18" charset="0"/>
                <a:ea typeface="MS PGothic" panose="020B0600070205080204" pitchFamily="34" charset="-128"/>
              </a:rPr>
              <a:t>in </a:t>
            </a:r>
            <a:r>
              <a:rPr lang="it-IT" sz="1600" b="1" dirty="0">
                <a:solidFill>
                  <a:srgbClr val="000000"/>
                </a:solidFill>
                <a:latin typeface="Palatino Linotype" panose="02040502050505030304" pitchFamily="18" charset="0"/>
                <a:ea typeface="MS PGothic" panose="020B0600070205080204" pitchFamily="34" charset="-128"/>
              </a:rPr>
              <a:t>feedback</a:t>
            </a:r>
            <a:r>
              <a:rPr lang="it-IT" sz="1600" dirty="0">
                <a:solidFill>
                  <a:srgbClr val="000000"/>
                </a:solidFill>
                <a:latin typeface="Palatino Linotype" panose="02040502050505030304" pitchFamily="18" charset="0"/>
                <a:ea typeface="MS PGothic" panose="020B0600070205080204" pitchFamily="34" charset="-128"/>
              </a:rPr>
              <a:t>, il modello riportato è quindi il suo modello equivalente a un sistema lineare del primo ordine, infatti: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CasellaDiTesto 8" descr=" 3">
                <a:extLst>
                  <a:ext uri="{FF2B5EF4-FFF2-40B4-BE49-F238E27FC236}">
                    <a16:creationId xmlns:a16="http://schemas.microsoft.com/office/drawing/2014/main" id="{8BD0D64B-A3F0-4F95-B82F-D750A2E7AA7F}"/>
                  </a:ext>
                </a:extLst>
              </p:cNvPr>
              <p:cNvSpPr txBox="1"/>
              <p:nvPr/>
            </p:nvSpPr>
            <p:spPr>
              <a:xfrm>
                <a:off x="4572000" y="711828"/>
                <a:ext cx="4369979" cy="179587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it-IT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it-IT" sz="24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it-IT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2400" i="1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it-IT" sz="2400" i="1">
                                        <a:latin typeface="Cambria Math" panose="02040503050406030204" pitchFamily="18" charset="0"/>
                                      </a:rPr>
                                      <m:t>𝑟𝑒𝑓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it-IT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it-IT" sz="24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</m:d>
                                <m:r>
                                  <a:rPr lang="it-IT" sz="2400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it-IT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it-IT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it-IT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it-IT" sz="2400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num>
                                          <m:den>
                                            <m:sSub>
                                              <m:sSubPr>
                                                <m:ctrlPr>
                                                  <a:rPr lang="it-IT" sz="2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it-IT" sz="2400" i="1">
                                                    <a:latin typeface="Cambria Math" panose="02040503050406030204" pitchFamily="18" charset="0"/>
                                                  </a:rPr>
                                                  <m:t>𝑅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it-IT" sz="2400" i="1">
                                                    <a:latin typeface="Cambria Math" panose="02040503050406030204" pitchFamily="18" charset="0"/>
                                                  </a:rPr>
                                                  <m:t>𝑇</m:t>
                                                </m:r>
                                              </m:sub>
                                            </m:sSub>
                                          </m:den>
                                        </m:f>
                                        <m:r>
                                          <a:rPr lang="it-IT" sz="2400" i="1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f>
                                          <m:fPr>
                                            <m:ctrlPr>
                                              <a:rPr lang="it-IT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it-IT" sz="2400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num>
                                          <m:den>
                                            <m:r>
                                              <a:rPr lang="it-IT" sz="2400" i="1">
                                                <a:latin typeface="Cambria Math" panose="02040503050406030204" pitchFamily="18" charset="0"/>
                                              </a:rPr>
                                              <m:t>𝑠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it-IT" sz="2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it-IT" sz="2400" i="1">
                                                    <a:latin typeface="Cambria Math" panose="02040503050406030204" pitchFamily="18" charset="0"/>
                                                  </a:rPr>
                                                  <m:t>𝐿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it-IT" sz="2400" i="1">
                                                    <a:latin typeface="Cambria Math" panose="02040503050406030204" pitchFamily="18" charset="0"/>
                                                  </a:rPr>
                                                  <m:t>𝑇</m:t>
                                                </m:r>
                                              </m:sub>
                                            </m:sSub>
                                          </m:den>
                                        </m:f>
                                      </m:e>
                                    </m:d>
                                  </m:e>
                                  <m:sup>
                                    <m:r>
                                      <a:rPr lang="it-IT" sz="2400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  <m:r>
                                  <a:rPr lang="it-IT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sSub>
                                  <m:sSubPr>
                                    <m:ctrlPr>
                                      <a:rPr lang="it-IT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it-IT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𝐴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it-IT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it-IT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</m:d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it-IT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2400" b="0" i="1" smtClean="0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it-IT" sz="2400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it-IT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it-IT" sz="24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</m:d>
                                <m:r>
                                  <a:rPr lang="it-IT" sz="24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it-IT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it-IT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it-IT" sz="2400" b="0" i="1" smtClean="0">
                                            <a:latin typeface="Cambria Math" panose="02040503050406030204" pitchFamily="18" charset="0"/>
                                          </a:rPr>
                                          <m:t>𝑉</m:t>
                                        </m:r>
                                      </m:e>
                                      <m:sub>
                                        <m:r>
                                          <a:rPr lang="it-IT" sz="2400" b="0" i="1" smtClean="0">
                                            <a:latin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it-IT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it-IT" sz="2400" b="0" i="1" smtClean="0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</m:d>
                                  </m:num>
                                  <m:den>
                                    <m:r>
                                      <a:rPr lang="it-IT" sz="24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sSub>
                                      <m:sSubPr>
                                        <m:ctrlPr>
                                          <a:rPr lang="it-IT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it-IT" sz="2400" b="0" i="1" smtClean="0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e>
                                      <m:sub>
                                        <m:r>
                                          <a:rPr lang="it-IT" sz="2400" b="0" i="1" smtClean="0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it-IT" sz="2400" dirty="0"/>
              </a:p>
            </p:txBody>
          </p:sp>
        </mc:Choice>
        <mc:Fallback>
          <p:sp>
            <p:nvSpPr>
              <p:cNvPr id="9" name="CasellaDiTesto 8" descr=" 3">
                <a:extLst>
                  <a:ext uri="{FF2B5EF4-FFF2-40B4-BE49-F238E27FC236}">
                    <a16:creationId xmlns:a16="http://schemas.microsoft.com/office/drawing/2014/main" id="{8BD0D64B-A3F0-4F95-B82F-D750A2E7AA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711828"/>
                <a:ext cx="4369979" cy="179587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050534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6" descr=" 4">
            <a:extLst>
              <a:ext uri="{FF2B5EF4-FFF2-40B4-BE49-F238E27FC236}">
                <a16:creationId xmlns:a16="http://schemas.microsoft.com/office/drawing/2014/main" id="{F35CE243-217C-4A45-8011-3261202CD5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604294" y="2982831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3" descr=" 18">
            <a:extLst>
              <a:ext uri="{FF2B5EF4-FFF2-40B4-BE49-F238E27FC236}">
                <a16:creationId xmlns:a16="http://schemas.microsoft.com/office/drawing/2014/main" id="{50461123-1048-4B7D-93EF-8F3D0DDB31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324600"/>
            <a:ext cx="9144000" cy="533400"/>
          </a:xfrm>
          <a:prstGeom prst="rect">
            <a:avLst/>
          </a:prstGeom>
          <a:solidFill>
            <a:srgbClr val="007F51"/>
          </a:solidFill>
          <a:ln>
            <a:noFill/>
          </a:ln>
        </p:spPr>
        <p:txBody>
          <a:bodyPr wrap="none" anchor="ctr"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it-IT" altLang="it-IT" sz="1200" dirty="0"/>
              <a:t>15/10/2021		</a:t>
            </a:r>
            <a:r>
              <a:rPr lang="it-IT" altLang="it-IT" sz="12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Sviluppo di un Mokup per la prototipazione di architetture di controllo per Tokamak		</a:t>
            </a:r>
            <a:r>
              <a:rPr lang="it-IT" altLang="it-IT" sz="1200" dirty="0">
                <a:solidFill>
                  <a:schemeClr val="bg1"/>
                </a:solidFill>
                <a:latin typeface="Palatino Linotype" panose="02040502050505030304" pitchFamily="18" charset="0"/>
              </a:rPr>
              <a:t>Pagina </a:t>
            </a:r>
            <a:fld id="{1B9CCA1B-6ACB-479A-B160-6152B8C3A3D1}" type="slidenum">
              <a:rPr lang="it-IT" altLang="it-IT" sz="1200" smtClean="0">
                <a:solidFill>
                  <a:schemeClr val="bg1"/>
                </a:solidFill>
                <a:latin typeface="Palatino Linotype" panose="02040502050505030304" pitchFamily="18" charset="0"/>
              </a:rPr>
              <a:t>27</a:t>
            </a:fld>
            <a:endParaRPr lang="it-IT" altLang="it-IT" sz="1100" dirty="0">
              <a:solidFill>
                <a:schemeClr val="bg1"/>
              </a:solidFill>
              <a:latin typeface="Palatino Linotype" panose="0204050205050503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sellaDiTesto 6" descr=" 5">
                <a:extLst>
                  <a:ext uri="{FF2B5EF4-FFF2-40B4-BE49-F238E27FC236}">
                    <a16:creationId xmlns:a16="http://schemas.microsoft.com/office/drawing/2014/main" id="{2168D343-A144-4952-9D4A-667DE0D43CEB}"/>
                  </a:ext>
                </a:extLst>
              </p:cNvPr>
              <p:cNvSpPr txBox="1"/>
              <p:nvPr/>
            </p:nvSpPr>
            <p:spPr>
              <a:xfrm>
                <a:off x="117113" y="2512881"/>
                <a:ext cx="5657649" cy="688557"/>
              </a:xfrm>
              <a:prstGeom prst="roundRect">
                <a:avLst/>
              </a:prstGeom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𝑟𝑒𝑓</m:t>
                          </m:r>
                        </m:sub>
                      </m:sSub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sSub>
                                <m:sSub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sSub>
                                <m:sSub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 ⇒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num>
                        <m:den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𝑟𝑒𝑓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7" name="CasellaDiTesto 6" descr=" 5">
                <a:extLst>
                  <a:ext uri="{FF2B5EF4-FFF2-40B4-BE49-F238E27FC236}">
                    <a16:creationId xmlns:a16="http://schemas.microsoft.com/office/drawing/2014/main" id="{2168D343-A144-4952-9D4A-667DE0D43C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113" y="2512881"/>
                <a:ext cx="5657649" cy="688557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sellaDiTesto 7" descr=" 6">
                <a:extLst>
                  <a:ext uri="{FF2B5EF4-FFF2-40B4-BE49-F238E27FC236}">
                    <a16:creationId xmlns:a16="http://schemas.microsoft.com/office/drawing/2014/main" id="{177A5C90-5120-4FB5-B23B-442C3584EF70}"/>
                  </a:ext>
                </a:extLst>
              </p:cNvPr>
              <p:cNvSpPr txBox="1"/>
              <p:nvPr/>
            </p:nvSpPr>
            <p:spPr>
              <a:xfrm>
                <a:off x="2809709" y="3318422"/>
                <a:ext cx="5878025" cy="625917"/>
              </a:xfrm>
              <a:prstGeom prst="round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𝑠</m:t>
                          </m:r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num>
                        <m:den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𝑠</m:t>
                          </m:r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𝑟𝑒𝑓</m:t>
                          </m:r>
                        </m:sub>
                      </m:sSub>
                      <m:d>
                        <m:d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it-IT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den>
                      </m:f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⇒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num>
                        <m:den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𝑟𝑒𝑓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8" name="CasellaDiTesto 7" descr=" 6">
                <a:extLst>
                  <a:ext uri="{FF2B5EF4-FFF2-40B4-BE49-F238E27FC236}">
                    <a16:creationId xmlns:a16="http://schemas.microsoft.com/office/drawing/2014/main" id="{177A5C90-5120-4FB5-B23B-442C3584EF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9709" y="3318422"/>
                <a:ext cx="5878025" cy="625917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ttangolo 1" descr=" 22">
            <a:extLst>
              <a:ext uri="{FF2B5EF4-FFF2-40B4-BE49-F238E27FC236}">
                <a16:creationId xmlns:a16="http://schemas.microsoft.com/office/drawing/2014/main" id="{644E554A-F3DB-4D06-BBAF-DCC99EC06E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2347" y="161036"/>
            <a:ext cx="7499169" cy="58477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it-IT" altLang="it-IT" sz="3200" b="1" u="sng" dirty="0">
                <a:solidFill>
                  <a:srgbClr val="007F51"/>
                </a:solidFill>
                <a:latin typeface="Palatino Linotype" panose="02040502050505030304" pitchFamily="18" charset="0"/>
              </a:rPr>
              <a:t>Funzione di trasferimento del primario</a:t>
            </a:r>
          </a:p>
        </p:txBody>
      </p:sp>
      <p:sp>
        <p:nvSpPr>
          <p:cNvPr id="10" name="CasellaDiTesto 9" descr=" 2">
            <a:extLst>
              <a:ext uri="{FF2B5EF4-FFF2-40B4-BE49-F238E27FC236}">
                <a16:creationId xmlns:a16="http://schemas.microsoft.com/office/drawing/2014/main" id="{7BE990EE-0311-43FF-88F2-348EDF6F64EA}"/>
              </a:ext>
            </a:extLst>
          </p:cNvPr>
          <p:cNvSpPr txBox="1"/>
          <p:nvPr/>
        </p:nvSpPr>
        <p:spPr>
          <a:xfrm>
            <a:off x="156142" y="754957"/>
            <a:ext cx="430434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rgbClr val="000000"/>
                </a:solidFill>
                <a:latin typeface="Palatino Linotype" panose="02040502050505030304" pitchFamily="18" charset="0"/>
                <a:ea typeface="MS PGothic" panose="020B0600070205080204" pitchFamily="34" charset="-128"/>
              </a:rPr>
              <a:t>Come detto anche prima, il </a:t>
            </a:r>
            <a:r>
              <a:rPr lang="it-IT" sz="1600" b="1" dirty="0">
                <a:solidFill>
                  <a:srgbClr val="000000"/>
                </a:solidFill>
                <a:latin typeface="Palatino Linotype" panose="02040502050505030304" pitchFamily="18" charset="0"/>
                <a:ea typeface="MS PGothic" panose="020B0600070205080204" pitchFamily="34" charset="-128"/>
              </a:rPr>
              <a:t>primario</a:t>
            </a:r>
            <a:r>
              <a:rPr lang="it-IT" sz="1600" dirty="0">
                <a:solidFill>
                  <a:srgbClr val="000000"/>
                </a:solidFill>
                <a:latin typeface="Palatino Linotype" panose="02040502050505030304" pitchFamily="18" charset="0"/>
                <a:ea typeface="MS PGothic" panose="020B0600070205080204" pitchFamily="34" charset="-128"/>
              </a:rPr>
              <a:t> è attuato da un </a:t>
            </a:r>
            <a:r>
              <a:rPr lang="it-IT" sz="1600" b="1" dirty="0">
                <a:solidFill>
                  <a:srgbClr val="000000"/>
                </a:solidFill>
                <a:latin typeface="Palatino Linotype" panose="02040502050505030304" pitchFamily="18" charset="0"/>
                <a:ea typeface="MS PGothic" panose="020B0600070205080204" pitchFamily="34" charset="-128"/>
              </a:rPr>
              <a:t>controllo di corrente </a:t>
            </a:r>
            <a:r>
              <a:rPr lang="it-IT" sz="1600" dirty="0">
                <a:solidFill>
                  <a:srgbClr val="000000"/>
                </a:solidFill>
                <a:latin typeface="Palatino Linotype" panose="02040502050505030304" pitchFamily="18" charset="0"/>
                <a:ea typeface="MS PGothic" panose="020B0600070205080204" pitchFamily="34" charset="-128"/>
              </a:rPr>
              <a:t>in </a:t>
            </a:r>
            <a:r>
              <a:rPr lang="it-IT" sz="1600" b="1" dirty="0">
                <a:solidFill>
                  <a:srgbClr val="000000"/>
                </a:solidFill>
                <a:latin typeface="Palatino Linotype" panose="02040502050505030304" pitchFamily="18" charset="0"/>
                <a:ea typeface="MS PGothic" panose="020B0600070205080204" pitchFamily="34" charset="-128"/>
              </a:rPr>
              <a:t>feedback</a:t>
            </a:r>
            <a:r>
              <a:rPr lang="it-IT" sz="1600" dirty="0">
                <a:solidFill>
                  <a:srgbClr val="000000"/>
                </a:solidFill>
                <a:latin typeface="Palatino Linotype" panose="02040502050505030304" pitchFamily="18" charset="0"/>
                <a:ea typeface="MS PGothic" panose="020B0600070205080204" pitchFamily="34" charset="-128"/>
              </a:rPr>
              <a:t>, il modello riportato è quindi il suo modello equivalente a un sistema lineare del primo ordine, infatti: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CasellaDiTesto 10" descr=" 3">
                <a:extLst>
                  <a:ext uri="{FF2B5EF4-FFF2-40B4-BE49-F238E27FC236}">
                    <a16:creationId xmlns:a16="http://schemas.microsoft.com/office/drawing/2014/main" id="{36BEC149-F8BE-4E4A-BAB2-C9A9D2E9235A}"/>
                  </a:ext>
                </a:extLst>
              </p:cNvPr>
              <p:cNvSpPr txBox="1"/>
              <p:nvPr/>
            </p:nvSpPr>
            <p:spPr>
              <a:xfrm>
                <a:off x="4572000" y="711828"/>
                <a:ext cx="4369979" cy="179587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it-IT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it-IT" sz="24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it-IT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2400" i="1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it-IT" sz="2400" i="1">
                                        <a:latin typeface="Cambria Math" panose="02040503050406030204" pitchFamily="18" charset="0"/>
                                      </a:rPr>
                                      <m:t>𝑟𝑒𝑓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it-IT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it-IT" sz="24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</m:d>
                                <m:r>
                                  <a:rPr lang="it-IT" sz="2400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it-IT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it-IT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it-IT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it-IT" sz="2400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num>
                                          <m:den>
                                            <m:sSub>
                                              <m:sSubPr>
                                                <m:ctrlPr>
                                                  <a:rPr lang="it-IT" sz="2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it-IT" sz="2400" i="1">
                                                    <a:latin typeface="Cambria Math" panose="02040503050406030204" pitchFamily="18" charset="0"/>
                                                  </a:rPr>
                                                  <m:t>𝑅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it-IT" sz="2400" i="1">
                                                    <a:latin typeface="Cambria Math" panose="02040503050406030204" pitchFamily="18" charset="0"/>
                                                  </a:rPr>
                                                  <m:t>𝑇</m:t>
                                                </m:r>
                                              </m:sub>
                                            </m:sSub>
                                          </m:den>
                                        </m:f>
                                        <m:r>
                                          <a:rPr lang="it-IT" sz="2400" i="1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f>
                                          <m:fPr>
                                            <m:ctrlPr>
                                              <a:rPr lang="it-IT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it-IT" sz="2400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num>
                                          <m:den>
                                            <m:r>
                                              <a:rPr lang="it-IT" sz="2400" i="1">
                                                <a:latin typeface="Cambria Math" panose="02040503050406030204" pitchFamily="18" charset="0"/>
                                              </a:rPr>
                                              <m:t>𝑠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it-IT" sz="2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it-IT" sz="2400" i="1">
                                                    <a:latin typeface="Cambria Math" panose="02040503050406030204" pitchFamily="18" charset="0"/>
                                                  </a:rPr>
                                                  <m:t>𝐿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it-IT" sz="2400" i="1">
                                                    <a:latin typeface="Cambria Math" panose="02040503050406030204" pitchFamily="18" charset="0"/>
                                                  </a:rPr>
                                                  <m:t>𝑇</m:t>
                                                </m:r>
                                              </m:sub>
                                            </m:sSub>
                                          </m:den>
                                        </m:f>
                                      </m:e>
                                    </m:d>
                                  </m:e>
                                  <m:sup>
                                    <m:r>
                                      <a:rPr lang="it-IT" sz="2400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  <m:r>
                                  <a:rPr lang="it-IT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sSub>
                                  <m:sSubPr>
                                    <m:ctrlPr>
                                      <a:rPr lang="it-IT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it-IT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𝐴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it-IT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it-IT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</m:d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it-IT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2400" b="0" i="1" smtClean="0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it-IT" sz="2400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it-IT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it-IT" sz="24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</m:d>
                                <m:r>
                                  <a:rPr lang="it-IT" sz="24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it-IT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it-IT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it-IT" sz="2400" b="0" i="1" smtClean="0">
                                            <a:latin typeface="Cambria Math" panose="02040503050406030204" pitchFamily="18" charset="0"/>
                                          </a:rPr>
                                          <m:t>𝑉</m:t>
                                        </m:r>
                                      </m:e>
                                      <m:sub>
                                        <m:r>
                                          <a:rPr lang="it-IT" sz="2400" b="0" i="1" smtClean="0">
                                            <a:latin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it-IT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it-IT" sz="2400" b="0" i="1" smtClean="0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</m:d>
                                  </m:num>
                                  <m:den>
                                    <m:r>
                                      <a:rPr lang="it-IT" sz="24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sSub>
                                      <m:sSubPr>
                                        <m:ctrlPr>
                                          <a:rPr lang="it-IT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it-IT" sz="2400" b="0" i="1" smtClean="0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e>
                                      <m:sub>
                                        <m:r>
                                          <a:rPr lang="it-IT" sz="2400" b="0" i="1" smtClean="0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it-IT" sz="2400" dirty="0"/>
              </a:p>
            </p:txBody>
          </p:sp>
        </mc:Choice>
        <mc:Fallback>
          <p:sp>
            <p:nvSpPr>
              <p:cNvPr id="11" name="CasellaDiTesto 10" descr=" 3">
                <a:extLst>
                  <a:ext uri="{FF2B5EF4-FFF2-40B4-BE49-F238E27FC236}">
                    <a16:creationId xmlns:a16="http://schemas.microsoft.com/office/drawing/2014/main" id="{36BEC149-F8BE-4E4A-BAB2-C9A9D2E923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711828"/>
                <a:ext cx="4369979" cy="179587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994603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6" descr=" 4">
            <a:extLst>
              <a:ext uri="{FF2B5EF4-FFF2-40B4-BE49-F238E27FC236}">
                <a16:creationId xmlns:a16="http://schemas.microsoft.com/office/drawing/2014/main" id="{F35CE243-217C-4A45-8011-3261202CD5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604294" y="2982831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CasellaDiTesto 1" descr=" 2">
            <a:extLst>
              <a:ext uri="{FF2B5EF4-FFF2-40B4-BE49-F238E27FC236}">
                <a16:creationId xmlns:a16="http://schemas.microsoft.com/office/drawing/2014/main" id="{B9BA28CE-FBD8-4C1F-9DEC-80E423933416}"/>
              </a:ext>
            </a:extLst>
          </p:cNvPr>
          <p:cNvSpPr txBox="1"/>
          <p:nvPr/>
        </p:nvSpPr>
        <p:spPr>
          <a:xfrm>
            <a:off x="156142" y="754957"/>
            <a:ext cx="430434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rgbClr val="000000"/>
                </a:solidFill>
                <a:latin typeface="Palatino Linotype" panose="02040502050505030304" pitchFamily="18" charset="0"/>
                <a:ea typeface="MS PGothic" panose="020B0600070205080204" pitchFamily="34" charset="-128"/>
              </a:rPr>
              <a:t>Come detto anche prima, il </a:t>
            </a:r>
            <a:r>
              <a:rPr lang="it-IT" sz="1600" b="1" dirty="0">
                <a:solidFill>
                  <a:srgbClr val="000000"/>
                </a:solidFill>
                <a:latin typeface="Palatino Linotype" panose="02040502050505030304" pitchFamily="18" charset="0"/>
                <a:ea typeface="MS PGothic" panose="020B0600070205080204" pitchFamily="34" charset="-128"/>
              </a:rPr>
              <a:t>primario</a:t>
            </a:r>
            <a:r>
              <a:rPr lang="it-IT" sz="1600" dirty="0">
                <a:solidFill>
                  <a:srgbClr val="000000"/>
                </a:solidFill>
                <a:latin typeface="Palatino Linotype" panose="02040502050505030304" pitchFamily="18" charset="0"/>
                <a:ea typeface="MS PGothic" panose="020B0600070205080204" pitchFamily="34" charset="-128"/>
              </a:rPr>
              <a:t> è attuato da un </a:t>
            </a:r>
            <a:r>
              <a:rPr lang="it-IT" sz="1600" b="1" dirty="0">
                <a:solidFill>
                  <a:srgbClr val="000000"/>
                </a:solidFill>
                <a:latin typeface="Palatino Linotype" panose="02040502050505030304" pitchFamily="18" charset="0"/>
                <a:ea typeface="MS PGothic" panose="020B0600070205080204" pitchFamily="34" charset="-128"/>
              </a:rPr>
              <a:t>controllo di corrente </a:t>
            </a:r>
            <a:r>
              <a:rPr lang="it-IT" sz="1600" dirty="0">
                <a:solidFill>
                  <a:srgbClr val="000000"/>
                </a:solidFill>
                <a:latin typeface="Palatino Linotype" panose="02040502050505030304" pitchFamily="18" charset="0"/>
                <a:ea typeface="MS PGothic" panose="020B0600070205080204" pitchFamily="34" charset="-128"/>
              </a:rPr>
              <a:t>in </a:t>
            </a:r>
            <a:r>
              <a:rPr lang="it-IT" sz="1600" b="1" dirty="0">
                <a:solidFill>
                  <a:srgbClr val="000000"/>
                </a:solidFill>
                <a:latin typeface="Palatino Linotype" panose="02040502050505030304" pitchFamily="18" charset="0"/>
                <a:ea typeface="MS PGothic" panose="020B0600070205080204" pitchFamily="34" charset="-128"/>
              </a:rPr>
              <a:t>feedback</a:t>
            </a:r>
            <a:r>
              <a:rPr lang="it-IT" sz="1600" dirty="0">
                <a:solidFill>
                  <a:srgbClr val="000000"/>
                </a:solidFill>
                <a:latin typeface="Palatino Linotype" panose="02040502050505030304" pitchFamily="18" charset="0"/>
                <a:ea typeface="MS PGothic" panose="020B0600070205080204" pitchFamily="34" charset="-128"/>
              </a:rPr>
              <a:t>, il modello riportato è quindi il suo modello equivalente a un sistema lineare del primo ordine, infatti: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llaDiTesto 8" descr=" 13">
                <a:extLst>
                  <a:ext uri="{FF2B5EF4-FFF2-40B4-BE49-F238E27FC236}">
                    <a16:creationId xmlns:a16="http://schemas.microsoft.com/office/drawing/2014/main" id="{E954B8B4-C31D-4718-A0D4-4E5C9DBBCED7}"/>
                  </a:ext>
                </a:extLst>
              </p:cNvPr>
              <p:cNvSpPr txBox="1"/>
              <p:nvPr/>
            </p:nvSpPr>
            <p:spPr>
              <a:xfrm>
                <a:off x="2233064" y="4210673"/>
                <a:ext cx="4454847" cy="1570334"/>
              </a:xfrm>
              <a:prstGeom prst="roundRect">
                <a:avLst>
                  <a:gd name="adj" fmla="val 21703"/>
                </a:avLst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it-IT" sz="4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40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it-IT" sz="40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  <m:d>
                            <m:dPr>
                              <m:ctrlPr>
                                <a:rPr lang="it-IT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40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it-IT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40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it-IT" sz="4000" b="0" i="1" smtClean="0">
                                  <a:latin typeface="Cambria Math" panose="02040503050406030204" pitchFamily="18" charset="0"/>
                                </a:rPr>
                                <m:t>𝑟𝑒𝑓</m:t>
                              </m:r>
                            </m:sub>
                          </m:sSub>
                          <m:d>
                            <m:dPr>
                              <m:ctrlPr>
                                <a:rPr lang="it-IT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40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den>
                      </m:f>
                      <m:r>
                        <a:rPr lang="it-IT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4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40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it-IT" sz="40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num>
                        <m:den>
                          <m:r>
                            <a:rPr lang="it-IT" sz="4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sSub>
                            <m:sSubPr>
                              <m:ctrlPr>
                                <a:rPr lang="it-IT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40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it-IT" sz="40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  <m:r>
                            <a:rPr lang="it-IT" sz="4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it-IT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40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it-IT" sz="40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it-IT" sz="4000" dirty="0"/>
              </a:p>
            </p:txBody>
          </p:sp>
        </mc:Choice>
        <mc:Fallback xmlns="">
          <p:sp>
            <p:nvSpPr>
              <p:cNvPr id="9" name="CasellaDiTesto 8" descr=" 13">
                <a:extLst>
                  <a:ext uri="{FF2B5EF4-FFF2-40B4-BE49-F238E27FC236}">
                    <a16:creationId xmlns:a16="http://schemas.microsoft.com/office/drawing/2014/main" id="{E954B8B4-C31D-4718-A0D4-4E5C9DBBCE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3064" y="4210673"/>
                <a:ext cx="4454847" cy="1570334"/>
              </a:xfrm>
              <a:prstGeom prst="roundRect">
                <a:avLst>
                  <a:gd name="adj" fmla="val 21703"/>
                </a:avLst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 13" descr=" 18">
            <a:extLst>
              <a:ext uri="{FF2B5EF4-FFF2-40B4-BE49-F238E27FC236}">
                <a16:creationId xmlns:a16="http://schemas.microsoft.com/office/drawing/2014/main" id="{50461123-1048-4B7D-93EF-8F3D0DDB31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324600"/>
            <a:ext cx="9144000" cy="533400"/>
          </a:xfrm>
          <a:prstGeom prst="rect">
            <a:avLst/>
          </a:prstGeom>
          <a:solidFill>
            <a:srgbClr val="007F51"/>
          </a:solidFill>
          <a:ln>
            <a:noFill/>
          </a:ln>
        </p:spPr>
        <p:txBody>
          <a:bodyPr wrap="none" anchor="ctr"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it-IT" altLang="it-IT" sz="1200" dirty="0"/>
              <a:t>15/10/2021		</a:t>
            </a:r>
            <a:r>
              <a:rPr lang="it-IT" altLang="it-IT" sz="12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Sviluppo di un Mokup per la prototipazione di architetture di controllo per Tokamak		</a:t>
            </a:r>
            <a:r>
              <a:rPr lang="it-IT" altLang="it-IT" sz="1200" dirty="0">
                <a:solidFill>
                  <a:schemeClr val="bg1"/>
                </a:solidFill>
                <a:latin typeface="Palatino Linotype" panose="02040502050505030304" pitchFamily="18" charset="0"/>
              </a:rPr>
              <a:t>Pagina </a:t>
            </a:r>
            <a:fld id="{1B9CCA1B-6ACB-479A-B160-6152B8C3A3D1}" type="slidenum">
              <a:rPr lang="it-IT" altLang="it-IT" sz="1200" smtClean="0">
                <a:solidFill>
                  <a:schemeClr val="bg1"/>
                </a:solidFill>
                <a:latin typeface="Palatino Linotype" panose="02040502050505030304" pitchFamily="18" charset="0"/>
              </a:rPr>
              <a:t>28</a:t>
            </a:fld>
            <a:endParaRPr lang="it-IT" altLang="it-IT" sz="1100" dirty="0">
              <a:solidFill>
                <a:schemeClr val="bg1"/>
              </a:solidFill>
              <a:latin typeface="Palatino Linotype" panose="0204050205050503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asellaDiTesto 2" descr=" 3">
                <a:extLst>
                  <a:ext uri="{FF2B5EF4-FFF2-40B4-BE49-F238E27FC236}">
                    <a16:creationId xmlns:a16="http://schemas.microsoft.com/office/drawing/2014/main" id="{E7376B5B-917E-4AA2-97A0-29C5B0396B9F}"/>
                  </a:ext>
                </a:extLst>
              </p:cNvPr>
              <p:cNvSpPr txBox="1"/>
              <p:nvPr/>
            </p:nvSpPr>
            <p:spPr>
              <a:xfrm>
                <a:off x="4572000" y="711828"/>
                <a:ext cx="4369979" cy="179587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it-IT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it-IT" sz="24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it-IT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2400" i="1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it-IT" sz="2400" i="1">
                                        <a:latin typeface="Cambria Math" panose="02040503050406030204" pitchFamily="18" charset="0"/>
                                      </a:rPr>
                                      <m:t>𝑟𝑒𝑓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it-IT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it-IT" sz="24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</m:d>
                                <m:r>
                                  <a:rPr lang="it-IT" sz="2400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it-IT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it-IT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it-IT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it-IT" sz="2400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num>
                                          <m:den>
                                            <m:sSub>
                                              <m:sSubPr>
                                                <m:ctrlPr>
                                                  <a:rPr lang="it-IT" sz="2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it-IT" sz="2400" i="1">
                                                    <a:latin typeface="Cambria Math" panose="02040503050406030204" pitchFamily="18" charset="0"/>
                                                  </a:rPr>
                                                  <m:t>𝑅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it-IT" sz="2400" i="1">
                                                    <a:latin typeface="Cambria Math" panose="02040503050406030204" pitchFamily="18" charset="0"/>
                                                  </a:rPr>
                                                  <m:t>𝑇</m:t>
                                                </m:r>
                                              </m:sub>
                                            </m:sSub>
                                          </m:den>
                                        </m:f>
                                        <m:r>
                                          <a:rPr lang="it-IT" sz="2400" i="1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f>
                                          <m:fPr>
                                            <m:ctrlPr>
                                              <a:rPr lang="it-IT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it-IT" sz="2400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num>
                                          <m:den>
                                            <m:r>
                                              <a:rPr lang="it-IT" sz="2400" i="1">
                                                <a:latin typeface="Cambria Math" panose="02040503050406030204" pitchFamily="18" charset="0"/>
                                              </a:rPr>
                                              <m:t>𝑠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it-IT" sz="2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it-IT" sz="2400" i="1">
                                                    <a:latin typeface="Cambria Math" panose="02040503050406030204" pitchFamily="18" charset="0"/>
                                                  </a:rPr>
                                                  <m:t>𝐿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it-IT" sz="2400" i="1">
                                                    <a:latin typeface="Cambria Math" panose="02040503050406030204" pitchFamily="18" charset="0"/>
                                                  </a:rPr>
                                                  <m:t>𝑇</m:t>
                                                </m:r>
                                              </m:sub>
                                            </m:sSub>
                                          </m:den>
                                        </m:f>
                                      </m:e>
                                    </m:d>
                                  </m:e>
                                  <m:sup>
                                    <m:r>
                                      <a:rPr lang="it-IT" sz="2400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  <m:r>
                                  <a:rPr lang="it-IT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sSub>
                                  <m:sSubPr>
                                    <m:ctrlPr>
                                      <a:rPr lang="it-IT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it-IT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𝐴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it-IT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it-IT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</m:d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it-IT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2400" b="0" i="1" smtClean="0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it-IT" sz="2400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it-IT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it-IT" sz="24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</m:d>
                                <m:r>
                                  <a:rPr lang="it-IT" sz="24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it-IT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it-IT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it-IT" sz="2400" b="0" i="1" smtClean="0">
                                            <a:latin typeface="Cambria Math" panose="02040503050406030204" pitchFamily="18" charset="0"/>
                                          </a:rPr>
                                          <m:t>𝑉</m:t>
                                        </m:r>
                                      </m:e>
                                      <m:sub>
                                        <m:r>
                                          <a:rPr lang="it-IT" sz="2400" b="0" i="1" smtClean="0">
                                            <a:latin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it-IT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it-IT" sz="2400" b="0" i="1" smtClean="0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</m:d>
                                  </m:num>
                                  <m:den>
                                    <m:r>
                                      <a:rPr lang="it-IT" sz="24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sSub>
                                      <m:sSubPr>
                                        <m:ctrlPr>
                                          <a:rPr lang="it-IT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it-IT" sz="2400" b="0" i="1" smtClean="0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e>
                                      <m:sub>
                                        <m:r>
                                          <a:rPr lang="it-IT" sz="2400" b="0" i="1" smtClean="0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it-IT" sz="2400" dirty="0"/>
              </a:p>
            </p:txBody>
          </p:sp>
        </mc:Choice>
        <mc:Fallback>
          <p:sp>
            <p:nvSpPr>
              <p:cNvPr id="3" name="CasellaDiTesto 2" descr=" 3">
                <a:extLst>
                  <a:ext uri="{FF2B5EF4-FFF2-40B4-BE49-F238E27FC236}">
                    <a16:creationId xmlns:a16="http://schemas.microsoft.com/office/drawing/2014/main" id="{E7376B5B-917E-4AA2-97A0-29C5B0396B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711828"/>
                <a:ext cx="4369979" cy="179587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sellaDiTesto 6" descr=" 5">
                <a:extLst>
                  <a:ext uri="{FF2B5EF4-FFF2-40B4-BE49-F238E27FC236}">
                    <a16:creationId xmlns:a16="http://schemas.microsoft.com/office/drawing/2014/main" id="{2168D343-A144-4952-9D4A-667DE0D43CEB}"/>
                  </a:ext>
                </a:extLst>
              </p:cNvPr>
              <p:cNvSpPr txBox="1"/>
              <p:nvPr/>
            </p:nvSpPr>
            <p:spPr>
              <a:xfrm>
                <a:off x="117113" y="2512881"/>
                <a:ext cx="5657649" cy="688557"/>
              </a:xfrm>
              <a:prstGeom prst="roundRect">
                <a:avLst/>
              </a:prstGeom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𝑟𝑒𝑓</m:t>
                          </m:r>
                        </m:sub>
                      </m:sSub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sSub>
                                <m:sSub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sSub>
                                <m:sSub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 ⇒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num>
                        <m:den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𝑟𝑒𝑓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7" name="CasellaDiTesto 6" descr=" 5">
                <a:extLst>
                  <a:ext uri="{FF2B5EF4-FFF2-40B4-BE49-F238E27FC236}">
                    <a16:creationId xmlns:a16="http://schemas.microsoft.com/office/drawing/2014/main" id="{2168D343-A144-4952-9D4A-667DE0D43C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113" y="2512881"/>
                <a:ext cx="5657649" cy="688557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sellaDiTesto 7" descr=" 6">
                <a:extLst>
                  <a:ext uri="{FF2B5EF4-FFF2-40B4-BE49-F238E27FC236}">
                    <a16:creationId xmlns:a16="http://schemas.microsoft.com/office/drawing/2014/main" id="{177A5C90-5120-4FB5-B23B-442C3584EF70}"/>
                  </a:ext>
                </a:extLst>
              </p:cNvPr>
              <p:cNvSpPr txBox="1"/>
              <p:nvPr/>
            </p:nvSpPr>
            <p:spPr>
              <a:xfrm>
                <a:off x="2809709" y="3318422"/>
                <a:ext cx="5878025" cy="625917"/>
              </a:xfrm>
              <a:prstGeom prst="round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𝑠</m:t>
                          </m:r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num>
                        <m:den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𝑠</m:t>
                          </m:r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𝑟𝑒𝑓</m:t>
                          </m:r>
                        </m:sub>
                      </m:sSub>
                      <m:d>
                        <m:d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it-IT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den>
                      </m:f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⇒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num>
                        <m:den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𝑟𝑒𝑓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8" name="CasellaDiTesto 7" descr=" 6">
                <a:extLst>
                  <a:ext uri="{FF2B5EF4-FFF2-40B4-BE49-F238E27FC236}">
                    <a16:creationId xmlns:a16="http://schemas.microsoft.com/office/drawing/2014/main" id="{177A5C90-5120-4FB5-B23B-442C3584EF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9709" y="3318422"/>
                <a:ext cx="5878025" cy="625917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sellaDiTesto 9" descr=" 8">
                <a:extLst>
                  <a:ext uri="{FF2B5EF4-FFF2-40B4-BE49-F238E27FC236}">
                    <a16:creationId xmlns:a16="http://schemas.microsoft.com/office/drawing/2014/main" id="{0DFC105C-B15B-4AD8-A42E-9070C8641C0D}"/>
                  </a:ext>
                </a:extLst>
              </p:cNvPr>
              <p:cNvSpPr txBox="1"/>
              <p:nvPr/>
            </p:nvSpPr>
            <p:spPr>
              <a:xfrm>
                <a:off x="117113" y="5927905"/>
                <a:ext cx="857062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1200" dirty="0">
                    <a:latin typeface="Palatino Linotype" panose="02040502050505030304" pitchFamily="18" charset="0"/>
                  </a:rPr>
                  <a:t>Nota: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2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it-IT" sz="12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it-IT" sz="1200" dirty="0">
                    <a:latin typeface="Palatino Linotype" panose="02040502050505030304" pitchFamily="18" charset="0"/>
                  </a:rPr>
                  <a:t> 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2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it-IT" sz="12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it-IT" sz="1200" dirty="0">
                    <a:latin typeface="Palatino Linotype" panose="02040502050505030304" pitchFamily="18" charset="0"/>
                  </a:rPr>
                  <a:t> sono dei parametri equivalenti per esprimere la dinamica equivalente del controllore in feedback di corrente</a:t>
                </a:r>
              </a:p>
            </p:txBody>
          </p:sp>
        </mc:Choice>
        <mc:Fallback xmlns="">
          <p:sp>
            <p:nvSpPr>
              <p:cNvPr id="10" name="CasellaDiTesto 9" descr=" 8">
                <a:extLst>
                  <a:ext uri="{FF2B5EF4-FFF2-40B4-BE49-F238E27FC236}">
                    <a16:creationId xmlns:a16="http://schemas.microsoft.com/office/drawing/2014/main" id="{0DFC105C-B15B-4AD8-A42E-9070C8641C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113" y="5927905"/>
                <a:ext cx="8570621" cy="276999"/>
              </a:xfrm>
              <a:prstGeom prst="rect">
                <a:avLst/>
              </a:prstGeom>
              <a:blipFill>
                <a:blip r:embed="rId6"/>
                <a:stretch>
                  <a:fillRect t="-2174" b="-1304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ttangolo 1" descr=" 22">
            <a:extLst>
              <a:ext uri="{FF2B5EF4-FFF2-40B4-BE49-F238E27FC236}">
                <a16:creationId xmlns:a16="http://schemas.microsoft.com/office/drawing/2014/main" id="{CEE82FE8-FC9C-4D13-AD84-AE1FDA83C7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2347" y="161036"/>
            <a:ext cx="7499169" cy="58477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it-IT" altLang="it-IT" sz="3200" b="1" u="sng" dirty="0">
                <a:solidFill>
                  <a:srgbClr val="007F51"/>
                </a:solidFill>
                <a:latin typeface="Palatino Linotype" panose="02040502050505030304" pitchFamily="18" charset="0"/>
              </a:rPr>
              <a:t>Funzione di trasferimento del primario</a:t>
            </a:r>
          </a:p>
        </p:txBody>
      </p:sp>
    </p:spTree>
    <p:extLst>
      <p:ext uri="{BB962C8B-B14F-4D97-AF65-F5344CB8AC3E}">
        <p14:creationId xmlns:p14="http://schemas.microsoft.com/office/powerpoint/2010/main" val="12409368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ttangolo 1">
            <a:extLst>
              <a:ext uri="{FF2B5EF4-FFF2-40B4-BE49-F238E27FC236}">
                <a16:creationId xmlns:a16="http://schemas.microsoft.com/office/drawing/2014/main" id="{207DBE64-051E-4791-BB45-3EA8284E20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5894" y="189783"/>
            <a:ext cx="3684022" cy="58477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it-IT" altLang="it-IT" sz="3200" b="1" u="sng" dirty="0">
                <a:solidFill>
                  <a:srgbClr val="007F51"/>
                </a:solidFill>
                <a:latin typeface="Palatino Linotype" panose="02040502050505030304" pitchFamily="18" charset="0"/>
              </a:rPr>
              <a:t>Parametri misurati</a:t>
            </a:r>
          </a:p>
        </p:txBody>
      </p:sp>
      <p:sp>
        <p:nvSpPr>
          <p:cNvPr id="4" name="AutoShape 6" descr="Una simulazione mostra l&amp;#39;efficienza di un reattore a fusione nucleare">
            <a:extLst>
              <a:ext uri="{FF2B5EF4-FFF2-40B4-BE49-F238E27FC236}">
                <a16:creationId xmlns:a16="http://schemas.microsoft.com/office/drawing/2014/main" id="{F35CE243-217C-4A45-8011-3261202CD5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sellaDiTesto 7">
                <a:extLst>
                  <a:ext uri="{FF2B5EF4-FFF2-40B4-BE49-F238E27FC236}">
                    <a16:creationId xmlns:a16="http://schemas.microsoft.com/office/drawing/2014/main" id="{76478CA0-30FA-4AA3-847C-2F989C11087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5894" y="4568994"/>
                <a:ext cx="8552211" cy="174323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822433"/>
                  </a:buClr>
                  <a:buChar char="•"/>
                  <a:defRPr sz="2400">
                    <a:solidFill>
                      <a:srgbClr val="000000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600">
                    <a:solidFill>
                      <a:srgbClr val="000000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rgbClr val="000000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rgbClr val="000000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rgbClr val="000000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rgbClr val="000000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rgbClr val="000000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just">
                  <a:lnSpc>
                    <a:spcPct val="150000"/>
                  </a:lnSpc>
                  <a:spcBef>
                    <a:spcPct val="0"/>
                  </a:spcBef>
                  <a:buClrTx/>
                  <a:buFontTx/>
                  <a:buNone/>
                </a:pPr>
                <a:r>
                  <a:rPr lang="it-IT" altLang="it-IT" sz="1800" dirty="0">
                    <a:latin typeface="Palatino Linotype" panose="02040502050505030304" pitchFamily="18" charset="0"/>
                  </a:rPr>
                  <a:t>Per questo progetto si è scelto di misurare la </a:t>
                </a:r>
                <a:r>
                  <a:rPr lang="it-IT" altLang="it-IT" sz="1800" i="1" dirty="0">
                    <a:latin typeface="Palatino Linotype" panose="02040502050505030304" pitchFamily="18" charset="0"/>
                  </a:rPr>
                  <a:t>CORRENTE DI PLASMA </a:t>
                </a:r>
                <a:r>
                  <a:rPr lang="it-IT" altLang="it-IT" sz="1800" dirty="0">
                    <a:latin typeface="Palatino Linotype" panose="02040502050505030304" pitchFamily="18" charset="0"/>
                  </a:rPr>
                  <a:t>attraverso il suo campo elettrico. Dall’equazione della dinamica abbiamo che, nel caso in cui la corrente di Plasma sia costante, allora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altLang="it-IT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altLang="it-IT" sz="18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it-IT" altLang="it-IT" sz="1800" b="0" i="1" smtClean="0">
                            <a:latin typeface="Cambria Math" panose="02040503050406030204" pitchFamily="18" charset="0"/>
                          </a:rPr>
                          <m:t>𝑒𝑚</m:t>
                        </m:r>
                      </m:sub>
                    </m:sSub>
                    <m:r>
                      <a:rPr lang="it-IT" altLang="it-IT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altLang="it-IT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altLang="it-IT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it-IT" altLang="it-IT" sz="1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sSub>
                      <m:sSubPr>
                        <m:ctrlPr>
                          <a:rPr lang="it-IT" altLang="it-IT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altLang="it-IT" sz="18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it-IT" altLang="it-IT" sz="1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it-IT" altLang="it-IT" sz="1800" dirty="0">
                    <a:latin typeface="Palatino Linotype" panose="02040502050505030304" pitchFamily="18" charset="0"/>
                  </a:rPr>
                  <a:t>.</a:t>
                </a:r>
              </a:p>
              <a:p>
                <a:pPr algn="just">
                  <a:lnSpc>
                    <a:spcPct val="150000"/>
                  </a:lnSpc>
                  <a:spcBef>
                    <a:spcPct val="0"/>
                  </a:spcBef>
                  <a:buClrTx/>
                  <a:buFontTx/>
                  <a:buNone/>
                </a:pPr>
                <a:r>
                  <a:rPr lang="it-IT" altLang="it-IT" sz="1800" dirty="0">
                    <a:latin typeface="Palatino Linotype" panose="02040502050505030304" pitchFamily="18" charset="0"/>
                  </a:rPr>
                  <a:t>Usiamo quindi la Tensione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altLang="it-IT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altLang="it-IT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it-IT" altLang="it-IT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it-IT" altLang="it-IT" sz="1800" i="1" dirty="0">
                    <a:latin typeface="Palatino Linotype" panose="02040502050505030304" pitchFamily="18" charset="0"/>
                  </a:rPr>
                  <a:t> </a:t>
                </a:r>
                <a:r>
                  <a:rPr lang="it-IT" altLang="it-IT" sz="1800" dirty="0">
                    <a:latin typeface="Palatino Linotype" panose="02040502050505030304" pitchFamily="18" charset="0"/>
                  </a:rPr>
                  <a:t>che rappresenta il campo elettrico del plasma.</a:t>
                </a:r>
                <a:endParaRPr lang="it-IT" altLang="it-IT" sz="1800" i="1" dirty="0">
                  <a:latin typeface="Palatino Linotype" panose="02040502050505030304" pitchFamily="18" charset="0"/>
                </a:endParaRPr>
              </a:p>
            </p:txBody>
          </p:sp>
        </mc:Choice>
        <mc:Fallback xmlns="">
          <p:sp>
            <p:nvSpPr>
              <p:cNvPr id="6" name="CasellaDiTesto 7">
                <a:extLst>
                  <a:ext uri="{FF2B5EF4-FFF2-40B4-BE49-F238E27FC236}">
                    <a16:creationId xmlns:a16="http://schemas.microsoft.com/office/drawing/2014/main" id="{76478CA0-30FA-4AA3-847C-2F989C1108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95894" y="4568994"/>
                <a:ext cx="8552211" cy="1743234"/>
              </a:xfrm>
              <a:prstGeom prst="rect">
                <a:avLst/>
              </a:prstGeom>
              <a:blipFill>
                <a:blip r:embed="rId2"/>
                <a:stretch>
                  <a:fillRect l="-642" r="-642" b="-4912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Immagine 2">
            <a:extLst>
              <a:ext uri="{FF2B5EF4-FFF2-40B4-BE49-F238E27FC236}">
                <a16:creationId xmlns:a16="http://schemas.microsoft.com/office/drawing/2014/main" id="{3C1F255E-91C2-4861-8511-488FC25064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762984"/>
            <a:ext cx="9144000" cy="3806010"/>
          </a:xfrm>
          <a:prstGeom prst="rect">
            <a:avLst/>
          </a:prstGeom>
        </p:spPr>
      </p:pic>
      <p:sp>
        <p:nvSpPr>
          <p:cNvPr id="12" name="Rectangle 13">
            <a:extLst>
              <a:ext uri="{FF2B5EF4-FFF2-40B4-BE49-F238E27FC236}">
                <a16:creationId xmlns:a16="http://schemas.microsoft.com/office/drawing/2014/main" id="{282444CC-F128-411E-8762-AE7197E5F8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324600"/>
            <a:ext cx="9144000" cy="533400"/>
          </a:xfrm>
          <a:prstGeom prst="rect">
            <a:avLst/>
          </a:prstGeom>
          <a:solidFill>
            <a:srgbClr val="007F51"/>
          </a:solidFill>
          <a:ln>
            <a:noFill/>
          </a:ln>
        </p:spPr>
        <p:txBody>
          <a:bodyPr wrap="none" anchor="ctr"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it-IT" altLang="it-IT" sz="1200" dirty="0"/>
              <a:t>15/10/2021		</a:t>
            </a:r>
            <a:r>
              <a:rPr lang="it-IT" altLang="it-IT" sz="12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Sviluppo di un Mokup per la prototipazione di architetture di controllo per Tokamak		</a:t>
            </a:r>
            <a:r>
              <a:rPr lang="it-IT" altLang="it-IT" sz="1200" dirty="0">
                <a:solidFill>
                  <a:schemeClr val="bg1"/>
                </a:solidFill>
                <a:latin typeface="Palatino Linotype" panose="02040502050505030304" pitchFamily="18" charset="0"/>
              </a:rPr>
              <a:t>Pagina </a:t>
            </a:r>
            <a:fld id="{1B9CCA1B-6ACB-479A-B160-6152B8C3A3D1}" type="slidenum">
              <a:rPr lang="it-IT" altLang="it-IT" sz="1200" smtClean="0">
                <a:solidFill>
                  <a:schemeClr val="bg1"/>
                </a:solidFill>
                <a:latin typeface="Palatino Linotype" panose="02040502050505030304" pitchFamily="18" charset="0"/>
              </a:rPr>
              <a:t>29</a:t>
            </a:fld>
            <a:endParaRPr lang="it-IT" altLang="it-IT" sz="1100" dirty="0">
              <a:solidFill>
                <a:schemeClr val="bg1"/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40414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egnaposto data 4" descr=" 6146">
            <a:extLst>
              <a:ext uri="{FF2B5EF4-FFF2-40B4-BE49-F238E27FC236}">
                <a16:creationId xmlns:a16="http://schemas.microsoft.com/office/drawing/2014/main" id="{4176A081-749B-4704-8534-774E43925FA1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it-IT" altLang="it-IT" sz="1100">
                <a:solidFill>
                  <a:schemeClr val="bg1"/>
                </a:solidFill>
              </a:rPr>
              <a:t>14/10/2021</a:t>
            </a:r>
            <a:endParaRPr lang="it-IT" altLang="it-IT" sz="1100" dirty="0">
              <a:solidFill>
                <a:schemeClr val="bg1"/>
              </a:solidFill>
            </a:endParaRPr>
          </a:p>
        </p:txBody>
      </p:sp>
      <p:sp>
        <p:nvSpPr>
          <p:cNvPr id="6147" name="Segnaposto piè di pagina 5" descr=" 6147">
            <a:extLst>
              <a:ext uri="{FF2B5EF4-FFF2-40B4-BE49-F238E27FC236}">
                <a16:creationId xmlns:a16="http://schemas.microsoft.com/office/drawing/2014/main" id="{F6044DC8-16D1-4D05-854D-34534EDE36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it-IT" altLang="it-IT" sz="1100">
                <a:solidFill>
                  <a:schemeClr val="bg1"/>
                </a:solidFill>
              </a:rPr>
              <a:t>Titolo Presentazione</a:t>
            </a:r>
            <a:endParaRPr lang="it-IT" altLang="it-IT" sz="1100" dirty="0">
              <a:solidFill>
                <a:schemeClr val="bg1"/>
              </a:solidFill>
            </a:endParaRPr>
          </a:p>
        </p:txBody>
      </p:sp>
      <p:sp>
        <p:nvSpPr>
          <p:cNvPr id="6148" name="Segnaposto numero diapositiva 6" descr=" 6148">
            <a:extLst>
              <a:ext uri="{FF2B5EF4-FFF2-40B4-BE49-F238E27FC236}">
                <a16:creationId xmlns:a16="http://schemas.microsoft.com/office/drawing/2014/main" id="{592A4D55-5770-45C6-8543-BA9E166359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it-IT" altLang="it-IT" sz="1100">
                <a:solidFill>
                  <a:schemeClr val="bg1"/>
                </a:solidFill>
              </a:rPr>
              <a:t>Pagina 2</a:t>
            </a:r>
            <a:endParaRPr lang="it-IT" altLang="it-IT" sz="1100" dirty="0">
              <a:solidFill>
                <a:schemeClr val="bg1"/>
              </a:solidFill>
            </a:endParaRPr>
          </a:p>
        </p:txBody>
      </p:sp>
      <p:sp>
        <p:nvSpPr>
          <p:cNvPr id="6149" name="Rectangle 8" descr=" 6149">
            <a:extLst>
              <a:ext uri="{FF2B5EF4-FFF2-40B4-BE49-F238E27FC236}">
                <a16:creationId xmlns:a16="http://schemas.microsoft.com/office/drawing/2014/main" id="{791C6BB1-A87E-4CC4-A357-10B0DD372A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4213" y="630238"/>
            <a:ext cx="18415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it-IT" altLang="it-IT" sz="900" dirty="0">
              <a:solidFill>
                <a:schemeClr val="bg1"/>
              </a:solidFill>
            </a:endParaRPr>
          </a:p>
        </p:txBody>
      </p:sp>
      <p:sp>
        <p:nvSpPr>
          <p:cNvPr id="11" name="Rectangle 13" descr=" 11">
            <a:extLst>
              <a:ext uri="{FF2B5EF4-FFF2-40B4-BE49-F238E27FC236}">
                <a16:creationId xmlns:a16="http://schemas.microsoft.com/office/drawing/2014/main" id="{2F60C189-D39D-4660-B473-F7154E5970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324600"/>
            <a:ext cx="9144000" cy="533400"/>
          </a:xfrm>
          <a:prstGeom prst="rect">
            <a:avLst/>
          </a:prstGeom>
          <a:solidFill>
            <a:srgbClr val="007F51"/>
          </a:solidFill>
          <a:ln>
            <a:noFill/>
          </a:ln>
        </p:spPr>
        <p:txBody>
          <a:bodyPr wrap="none" anchor="ctr"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it-IT" altLang="it-IT" sz="1200" dirty="0"/>
              <a:t>15/10/2021		</a:t>
            </a:r>
            <a:r>
              <a:rPr lang="it-IT" altLang="it-IT" sz="12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Sviluppo di un Mokup per la prototipazione di architetture di controllo per Tokamak		</a:t>
            </a:r>
            <a:r>
              <a:rPr lang="it-IT" altLang="it-IT" sz="1200" dirty="0">
                <a:solidFill>
                  <a:schemeClr val="bg1"/>
                </a:solidFill>
                <a:latin typeface="Palatino Linotype" panose="02040502050505030304" pitchFamily="18" charset="0"/>
              </a:rPr>
              <a:t>Pagina </a:t>
            </a:r>
            <a:fld id="{1B9CCA1B-6ACB-479A-B160-6152B8C3A3D1}" type="slidenum">
              <a:rPr lang="it-IT" altLang="it-IT" sz="1200" smtClean="0">
                <a:solidFill>
                  <a:schemeClr val="bg1"/>
                </a:solidFill>
                <a:latin typeface="Palatino Linotype" panose="02040502050505030304" pitchFamily="18" charset="0"/>
              </a:rPr>
              <a:t>3</a:t>
            </a:fld>
            <a:endParaRPr lang="it-IT" altLang="it-IT" sz="1100" dirty="0">
              <a:solidFill>
                <a:schemeClr val="bg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6153" name="CasellaDiTesto 3" descr=" 6153">
            <a:extLst>
              <a:ext uri="{FF2B5EF4-FFF2-40B4-BE49-F238E27FC236}">
                <a16:creationId xmlns:a16="http://schemas.microsoft.com/office/drawing/2014/main" id="{B34B3178-6BB4-4ACF-AEE5-5AB849B4E9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1797" y="858838"/>
            <a:ext cx="8101058" cy="45506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Clr>
                <a:schemeClr val="tx1">
                  <a:lumMod val="100000"/>
                </a:schemeClr>
              </a:buClr>
              <a:buSzPts val="2800"/>
              <a:buFont typeface=""/>
            </a:pPr>
            <a:r>
              <a:rPr lang="it-IT" altLang="it-IT" sz="2800" dirty="0">
                <a:latin typeface="Palatino Linotype" panose="02040502050505030304" pitchFamily="18" charset="0"/>
              </a:rPr>
              <a:t>Tokamak e fusione nucleare</a:t>
            </a:r>
          </a:p>
          <a:p>
            <a:pPr>
              <a:lnSpc>
                <a:spcPct val="150000"/>
              </a:lnSpc>
              <a:spcBef>
                <a:spcPct val="0"/>
              </a:spcBef>
              <a:buClr>
                <a:prstClr val="black"/>
              </a:buClr>
            </a:pPr>
            <a:r>
              <a:rPr lang="it-IT" altLang="it-IT" sz="2800">
                <a:latin typeface="Palatino Linotype" panose="02040502050505030304" pitchFamily="18" charset="0"/>
                <a:ea typeface="+mn-ea"/>
              </a:rPr>
              <a:t>Componenti del prototipo</a:t>
            </a:r>
          </a:p>
          <a:p>
            <a:pPr>
              <a:lnSpc>
                <a:spcPct val="150000"/>
              </a:lnSpc>
              <a:spcBef>
                <a:spcPct val="0"/>
              </a:spcBef>
              <a:buClr>
                <a:prstClr val="black"/>
              </a:buClr>
              <a:buChar char=" "/>
            </a:pPr>
            <a:r>
              <a:rPr lang="it-IT" altLang="it-IT" sz="2800">
                <a:latin typeface="Palatino Linotype" panose="02040502050505030304" pitchFamily="18" charset="0"/>
                <a:ea typeface="+mn-ea"/>
              </a:rPr>
              <a:t>                                  </a:t>
            </a:r>
            <a:endParaRPr lang="it-IT" altLang="it-IT" sz="2800" dirty="0">
              <a:latin typeface="Palatino Linotype" panose="02040502050505030304" pitchFamily="18" charset="0"/>
              <a:ea typeface="+mn-ea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Clr>
                <a:prstClr val="black"/>
              </a:buClr>
              <a:buChar char=" "/>
            </a:pPr>
            <a:r>
              <a:rPr lang="it-IT" altLang="it-IT" sz="2800">
                <a:latin typeface="Palatino Linotype" panose="02040502050505030304" pitchFamily="18" charset="0"/>
                <a:ea typeface="+mn-ea"/>
              </a:rPr>
              <a:t>                                         </a:t>
            </a:r>
            <a:endParaRPr lang="it-IT" altLang="it-IT" sz="2800" dirty="0">
              <a:latin typeface="Palatino Linotype" panose="02040502050505030304" pitchFamily="18" charset="0"/>
              <a:ea typeface="+mn-ea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Clr>
                <a:prstClr val="black"/>
              </a:buClr>
              <a:buChar char=" "/>
            </a:pPr>
            <a:r>
              <a:rPr lang="it-IT" altLang="it-IT" sz="2800">
                <a:latin typeface="Palatino Linotype" panose="02040502050505030304" pitchFamily="18" charset="0"/>
                <a:ea typeface="+mn-ea"/>
              </a:rPr>
              <a:t>                               </a:t>
            </a:r>
            <a:endParaRPr lang="it-IT" altLang="it-IT" sz="2800" dirty="0">
              <a:latin typeface="Palatino Linotype" panose="02040502050505030304" pitchFamily="18" charset="0"/>
              <a:ea typeface="+mn-ea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Clr>
                <a:prstClr val="black"/>
              </a:buClr>
              <a:buChar char=" "/>
            </a:pPr>
            <a:r>
              <a:rPr lang="it-IT" altLang="it-IT" sz="2800">
                <a:latin typeface="Palatino Linotype" panose="02040502050505030304" pitchFamily="18" charset="0"/>
                <a:ea typeface="+mn-ea"/>
              </a:rPr>
              <a:t>               </a:t>
            </a:r>
            <a:endParaRPr lang="it-IT" altLang="it-IT" sz="2800" dirty="0">
              <a:latin typeface="Palatino Linotype" panose="02040502050505030304" pitchFamily="18" charset="0"/>
            </a:endParaRPr>
          </a:p>
        </p:txBody>
      </p:sp>
      <p:sp>
        <p:nvSpPr>
          <p:cNvPr id="9" name="Rettangolo 1" descr=" 9">
            <a:extLst>
              <a:ext uri="{FF2B5EF4-FFF2-40B4-BE49-F238E27FC236}">
                <a16:creationId xmlns:a16="http://schemas.microsoft.com/office/drawing/2014/main" id="{70381004-2E86-4111-83E1-557CEBDAE0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573" y="215018"/>
            <a:ext cx="562686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it-IT" altLang="it-IT" sz="3200" b="1" u="sng" dirty="0">
                <a:solidFill>
                  <a:srgbClr val="007F51"/>
                </a:solidFill>
                <a:latin typeface="Palatino Linotype" panose="02040502050505030304" pitchFamily="18" charset="0"/>
              </a:rPr>
              <a:t>Struttura della presentazione</a:t>
            </a:r>
          </a:p>
        </p:txBody>
      </p:sp>
    </p:spTree>
    <p:extLst>
      <p:ext uri="{BB962C8B-B14F-4D97-AF65-F5344CB8AC3E}">
        <p14:creationId xmlns:p14="http://schemas.microsoft.com/office/powerpoint/2010/main" val="19743892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CasellaDiTesto 7">
            <a:extLst>
              <a:ext uri="{FF2B5EF4-FFF2-40B4-BE49-F238E27FC236}">
                <a16:creationId xmlns:a16="http://schemas.microsoft.com/office/drawing/2014/main" id="{2073803E-F048-4B48-9DFF-48FD151720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8573" y="804305"/>
            <a:ext cx="8696401" cy="465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just">
              <a:lnSpc>
                <a:spcPct val="150000"/>
              </a:lnSpc>
              <a:spcBef>
                <a:spcPct val="0"/>
              </a:spcBef>
              <a:buClrTx/>
              <a:buFontTx/>
              <a:buNone/>
            </a:pPr>
            <a:r>
              <a:rPr lang="it-IT" altLang="it-IT" sz="1800" dirty="0">
                <a:latin typeface="Palatino Linotype" panose="02040502050505030304" pitchFamily="18" charset="0"/>
              </a:rPr>
              <a:t>Unendo insieme i 3 tasselli otteniamo la funzione di trasferimento complessiva</a:t>
            </a:r>
            <a:endParaRPr lang="it-IT" altLang="it-IT" sz="1600" b="1" dirty="0">
              <a:latin typeface="Palatino Linotype" panose="02040502050505030304" pitchFamily="18" charset="0"/>
            </a:endParaRPr>
          </a:p>
        </p:txBody>
      </p:sp>
      <p:sp>
        <p:nvSpPr>
          <p:cNvPr id="4" name="AutoShape 6" descr="Una simulazione mostra l&amp;#39;efficienza di un reattore a fusione nucleare">
            <a:extLst>
              <a:ext uri="{FF2B5EF4-FFF2-40B4-BE49-F238E27FC236}">
                <a16:creationId xmlns:a16="http://schemas.microsoft.com/office/drawing/2014/main" id="{F35CE243-217C-4A45-8011-3261202CD5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E4F62ECD-212D-4D8F-82B8-FED4A96FBB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70157"/>
            <a:ext cx="9144000" cy="174618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ED18A29D-4763-49B2-9E69-2588DB76BAEE}"/>
                  </a:ext>
                </a:extLst>
              </p:cNvPr>
              <p:cNvSpPr txBox="1"/>
              <p:nvPr/>
            </p:nvSpPr>
            <p:spPr>
              <a:xfrm>
                <a:off x="1050233" y="1397375"/>
                <a:ext cx="7348334" cy="1553372"/>
              </a:xfrm>
              <a:prstGeom prst="roundRect">
                <a:avLst>
                  <a:gd name="adj" fmla="val 21703"/>
                </a:avLst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it-IT" sz="4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40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it-IT" sz="4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d>
                            <m:dPr>
                              <m:ctrlPr>
                                <a:rPr lang="it-IT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40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it-IT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40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it-IT" sz="4000" b="0" i="1" smtClean="0">
                                  <a:latin typeface="Cambria Math" panose="02040503050406030204" pitchFamily="18" charset="0"/>
                                </a:rPr>
                                <m:t>𝑟𝑒𝑓</m:t>
                              </m:r>
                            </m:sub>
                          </m:sSub>
                          <m:d>
                            <m:dPr>
                              <m:ctrlPr>
                                <a:rPr lang="it-IT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40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den>
                      </m:f>
                      <m:r>
                        <a:rPr lang="it-IT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4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4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sSub>
                            <m:sSubPr>
                              <m:ctrlPr>
                                <a:rPr lang="it-IT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40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it-IT" sz="4000" b="0" i="1" smtClean="0">
                                  <a:latin typeface="Cambria Math" panose="02040503050406030204" pitchFamily="18" charset="0"/>
                                </a:rPr>
                                <m:t>𝑡𝑝</m:t>
                              </m:r>
                            </m:sub>
                          </m:sSub>
                          <m:sSub>
                            <m:sSubPr>
                              <m:ctrlPr>
                                <a:rPr lang="it-IT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40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it-IT" sz="40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  <m:sSub>
                            <m:sSubPr>
                              <m:ctrlPr>
                                <a:rPr lang="it-IT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40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it-IT" sz="40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num>
                        <m:den>
                          <m:r>
                            <a:rPr lang="it-IT" sz="4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it-IT" sz="4000" i="1">
                              <a:latin typeface="Cambria Math" panose="02040503050406030204" pitchFamily="18" charset="0"/>
                            </a:rPr>
                            <m:t>𝑠</m:t>
                          </m:r>
                          <m:sSub>
                            <m:sSubPr>
                              <m:ctrlPr>
                                <a:rPr lang="it-IT" sz="4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40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it-IT" sz="40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  <m:r>
                            <a:rPr lang="it-IT" sz="40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it-IT" sz="4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40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it-IT" sz="40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  <m:r>
                            <a:rPr lang="it-IT" sz="4000" i="1">
                              <a:latin typeface="Cambria Math" panose="02040503050406030204" pitchFamily="18" charset="0"/>
                            </a:rPr>
                            <m:t>)(</m:t>
                          </m:r>
                          <m:r>
                            <a:rPr lang="it-IT" sz="4000" i="1">
                              <a:latin typeface="Cambria Math" panose="02040503050406030204" pitchFamily="18" charset="0"/>
                            </a:rPr>
                            <m:t>𝑠</m:t>
                          </m:r>
                          <m:sSub>
                            <m:sSubPr>
                              <m:ctrlPr>
                                <a:rPr lang="it-IT" sz="4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40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it-IT" sz="40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it-IT" sz="40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it-IT" sz="4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40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it-IT" sz="40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it-IT" sz="4000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it-IT" sz="4000" dirty="0"/>
              </a:p>
            </p:txBody>
          </p:sp>
        </mc:Choice>
        <mc:Fallback xmlns="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ED18A29D-4763-49B2-9E69-2588DB76BA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0233" y="1397375"/>
                <a:ext cx="7348334" cy="1553372"/>
              </a:xfrm>
              <a:prstGeom prst="roundRect">
                <a:avLst>
                  <a:gd name="adj" fmla="val 21703"/>
                </a:avLst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3">
            <a:extLst>
              <a:ext uri="{FF2B5EF4-FFF2-40B4-BE49-F238E27FC236}">
                <a16:creationId xmlns:a16="http://schemas.microsoft.com/office/drawing/2014/main" id="{D706D421-16A7-4BBC-AB2B-C76DFF5AC8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324600"/>
            <a:ext cx="9144000" cy="533400"/>
          </a:xfrm>
          <a:prstGeom prst="rect">
            <a:avLst/>
          </a:prstGeom>
          <a:solidFill>
            <a:srgbClr val="007F51"/>
          </a:solidFill>
          <a:ln>
            <a:noFill/>
          </a:ln>
        </p:spPr>
        <p:txBody>
          <a:bodyPr wrap="none" anchor="ctr"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it-IT" altLang="it-IT" sz="1200" dirty="0"/>
              <a:t>15/10/2021		</a:t>
            </a:r>
            <a:r>
              <a:rPr lang="it-IT" altLang="it-IT" sz="12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Sviluppo di un Mokup per la prototipazione di architetture di controllo per Tokamak		</a:t>
            </a:r>
            <a:r>
              <a:rPr lang="it-IT" altLang="it-IT" sz="1200" dirty="0">
                <a:solidFill>
                  <a:schemeClr val="bg1"/>
                </a:solidFill>
                <a:latin typeface="Palatino Linotype" panose="02040502050505030304" pitchFamily="18" charset="0"/>
              </a:rPr>
              <a:t>Pagina </a:t>
            </a:r>
            <a:fld id="{1B9CCA1B-6ACB-479A-B160-6152B8C3A3D1}" type="slidenum">
              <a:rPr lang="it-IT" altLang="it-IT" sz="1200" smtClean="0">
                <a:solidFill>
                  <a:schemeClr val="bg1"/>
                </a:solidFill>
                <a:latin typeface="Palatino Linotype" panose="02040502050505030304" pitchFamily="18" charset="0"/>
              </a:rPr>
              <a:t>30</a:t>
            </a:fld>
            <a:endParaRPr lang="it-IT" altLang="it-IT" sz="1100" dirty="0">
              <a:solidFill>
                <a:schemeClr val="bg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10" name="Rettangolo 1">
            <a:extLst>
              <a:ext uri="{FF2B5EF4-FFF2-40B4-BE49-F238E27FC236}">
                <a16:creationId xmlns:a16="http://schemas.microsoft.com/office/drawing/2014/main" id="{07C3DC36-08E1-413B-A077-7CB037FAE0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5894" y="178209"/>
            <a:ext cx="7465505" cy="58477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it-IT" altLang="it-IT" sz="3200" b="1" u="sng" dirty="0">
                <a:solidFill>
                  <a:srgbClr val="007F51"/>
                </a:solidFill>
                <a:latin typeface="Palatino Linotype" panose="02040502050505030304" pitchFamily="18" charset="0"/>
              </a:rPr>
              <a:t>Funzione di trasferimento complessiva</a:t>
            </a:r>
          </a:p>
        </p:txBody>
      </p:sp>
    </p:spTree>
    <p:extLst>
      <p:ext uri="{BB962C8B-B14F-4D97-AF65-F5344CB8AC3E}">
        <p14:creationId xmlns:p14="http://schemas.microsoft.com/office/powerpoint/2010/main" val="29349513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ttangolo 1">
            <a:extLst>
              <a:ext uri="{FF2B5EF4-FFF2-40B4-BE49-F238E27FC236}">
                <a16:creationId xmlns:a16="http://schemas.microsoft.com/office/drawing/2014/main" id="{207DBE64-051E-4791-BB45-3EA8284E20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1620" y="220582"/>
            <a:ext cx="4461478" cy="58477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it-IT" altLang="it-IT" sz="3200" b="1" u="sng" dirty="0">
                <a:solidFill>
                  <a:srgbClr val="007F51"/>
                </a:solidFill>
                <a:latin typeface="Palatino Linotype" panose="02040502050505030304" pitchFamily="18" charset="0"/>
              </a:rPr>
              <a:t>Trasduttore di corrente</a:t>
            </a:r>
          </a:p>
        </p:txBody>
      </p:sp>
      <p:sp>
        <p:nvSpPr>
          <p:cNvPr id="27" name="CasellaDiTesto 7">
            <a:extLst>
              <a:ext uri="{FF2B5EF4-FFF2-40B4-BE49-F238E27FC236}">
                <a16:creationId xmlns:a16="http://schemas.microsoft.com/office/drawing/2014/main" id="{2073803E-F048-4B48-9DFF-48FD151720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1620" y="832844"/>
            <a:ext cx="9025559" cy="465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just">
              <a:lnSpc>
                <a:spcPct val="15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it-IT" sz="1800" dirty="0">
                <a:latin typeface="Palatino Linotype" panose="02040502050505030304" pitchFamily="18" charset="0"/>
              </a:rPr>
              <a:t>Per la </a:t>
            </a:r>
            <a:r>
              <a:rPr lang="it-IT" altLang="it-IT" sz="1800" dirty="0">
                <a:latin typeface="Palatino Linotype" panose="02040502050505030304" pitchFamily="18" charset="0"/>
              </a:rPr>
              <a:t>misura</a:t>
            </a:r>
            <a:r>
              <a:rPr lang="en-US" altLang="it-IT" sz="1800" dirty="0">
                <a:latin typeface="Palatino Linotype" panose="02040502050505030304" pitchFamily="18" charset="0"/>
              </a:rPr>
              <a:t> </a:t>
            </a:r>
            <a:r>
              <a:rPr lang="en-US" altLang="it-IT" sz="1800" dirty="0" err="1">
                <a:latin typeface="Palatino Linotype" panose="02040502050505030304" pitchFamily="18" charset="0"/>
              </a:rPr>
              <a:t>della</a:t>
            </a:r>
            <a:r>
              <a:rPr lang="en-US" altLang="it-IT" sz="1800" dirty="0">
                <a:latin typeface="Palatino Linotype" panose="02040502050505030304" pitchFamily="18" charset="0"/>
              </a:rPr>
              <a:t> </a:t>
            </a:r>
            <a:r>
              <a:rPr lang="en-US" altLang="it-IT" sz="1800" dirty="0" err="1">
                <a:latin typeface="Palatino Linotype" panose="02040502050505030304" pitchFamily="18" charset="0"/>
              </a:rPr>
              <a:t>corrente</a:t>
            </a:r>
            <a:r>
              <a:rPr lang="en-US" altLang="it-IT" sz="1800" dirty="0">
                <a:latin typeface="Palatino Linotype" panose="02040502050505030304" pitchFamily="18" charset="0"/>
              </a:rPr>
              <a:t> </a:t>
            </a:r>
            <a:r>
              <a:rPr lang="en-US" altLang="it-IT" sz="1800" dirty="0" err="1">
                <a:latin typeface="Palatino Linotype" panose="02040502050505030304" pitchFamily="18" charset="0"/>
              </a:rPr>
              <a:t>usiamo</a:t>
            </a:r>
            <a:r>
              <a:rPr lang="en-US" altLang="it-IT" sz="1800" dirty="0">
                <a:latin typeface="Palatino Linotype" panose="02040502050505030304" pitchFamily="18" charset="0"/>
              </a:rPr>
              <a:t> un Allegro, High-Precision Linear Current Sensor</a:t>
            </a:r>
            <a:endParaRPr lang="it-IT" altLang="it-IT" sz="1600" b="1" dirty="0">
              <a:latin typeface="Palatino Linotype" panose="02040502050505030304" pitchFamily="18" charset="0"/>
            </a:endParaRPr>
          </a:p>
        </p:txBody>
      </p:sp>
      <p:sp>
        <p:nvSpPr>
          <p:cNvPr id="4" name="AutoShape 6" descr="Una simulazione mostra l&amp;#39;efficienza di un reattore a fusione nucleare">
            <a:extLst>
              <a:ext uri="{FF2B5EF4-FFF2-40B4-BE49-F238E27FC236}">
                <a16:creationId xmlns:a16="http://schemas.microsoft.com/office/drawing/2014/main" id="{F35CE243-217C-4A45-8011-3261202CD5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4DA8B879-FF61-4432-9C85-AF2CAE4135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01" y="1648944"/>
            <a:ext cx="8948129" cy="3560112"/>
          </a:xfrm>
          <a:prstGeom prst="rect">
            <a:avLst/>
          </a:prstGeom>
        </p:spPr>
      </p:pic>
      <p:sp>
        <p:nvSpPr>
          <p:cNvPr id="12" name="Rectangle 13">
            <a:extLst>
              <a:ext uri="{FF2B5EF4-FFF2-40B4-BE49-F238E27FC236}">
                <a16:creationId xmlns:a16="http://schemas.microsoft.com/office/drawing/2014/main" id="{B4CCE4A5-603A-4F75-BEA9-14C18BD0B8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324600"/>
            <a:ext cx="9144000" cy="533400"/>
          </a:xfrm>
          <a:prstGeom prst="rect">
            <a:avLst/>
          </a:prstGeom>
          <a:solidFill>
            <a:srgbClr val="007F51"/>
          </a:solidFill>
          <a:ln>
            <a:noFill/>
          </a:ln>
        </p:spPr>
        <p:txBody>
          <a:bodyPr wrap="none" anchor="ctr"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it-IT" altLang="it-IT" sz="1200" dirty="0"/>
              <a:t>15/10/2021		</a:t>
            </a:r>
            <a:r>
              <a:rPr lang="it-IT" altLang="it-IT" sz="12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Sviluppo di un Mokup per la prototipazione di architetture di controllo per Tokamak		</a:t>
            </a:r>
            <a:r>
              <a:rPr lang="it-IT" altLang="it-IT" sz="1200" dirty="0">
                <a:solidFill>
                  <a:schemeClr val="bg1"/>
                </a:solidFill>
                <a:latin typeface="Palatino Linotype" panose="02040502050505030304" pitchFamily="18" charset="0"/>
              </a:rPr>
              <a:t>Pagina </a:t>
            </a:r>
            <a:fld id="{1B9CCA1B-6ACB-479A-B160-6152B8C3A3D1}" type="slidenum">
              <a:rPr lang="it-IT" altLang="it-IT" sz="1200" smtClean="0">
                <a:solidFill>
                  <a:schemeClr val="bg1"/>
                </a:solidFill>
                <a:latin typeface="Palatino Linotype" panose="02040502050505030304" pitchFamily="18" charset="0"/>
              </a:rPr>
              <a:t>31</a:t>
            </a:fld>
            <a:endParaRPr lang="it-IT" altLang="it-IT" sz="1100" dirty="0">
              <a:solidFill>
                <a:schemeClr val="bg1"/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38735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6" descr="Una simulazione mostra l&amp;#39;efficienza di un reattore a fusione nucleare">
            <a:extLst>
              <a:ext uri="{FF2B5EF4-FFF2-40B4-BE49-F238E27FC236}">
                <a16:creationId xmlns:a16="http://schemas.microsoft.com/office/drawing/2014/main" id="{F35CE243-217C-4A45-8011-3261202CD5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29D19BDA-E92D-4CC9-908A-E3ADA40893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210" y="840594"/>
            <a:ext cx="7459579" cy="5318474"/>
          </a:xfrm>
          <a:prstGeom prst="rect">
            <a:avLst/>
          </a:prstGeom>
        </p:spPr>
      </p:pic>
      <p:sp>
        <p:nvSpPr>
          <p:cNvPr id="12" name="Rectangle 13">
            <a:extLst>
              <a:ext uri="{FF2B5EF4-FFF2-40B4-BE49-F238E27FC236}">
                <a16:creationId xmlns:a16="http://schemas.microsoft.com/office/drawing/2014/main" id="{03248BA6-EE8F-4E1A-835D-9F726AB456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324600"/>
            <a:ext cx="9144000" cy="533400"/>
          </a:xfrm>
          <a:prstGeom prst="rect">
            <a:avLst/>
          </a:prstGeom>
          <a:solidFill>
            <a:srgbClr val="007F51"/>
          </a:solidFill>
          <a:ln>
            <a:noFill/>
          </a:ln>
        </p:spPr>
        <p:txBody>
          <a:bodyPr wrap="none" anchor="ctr"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it-IT" altLang="it-IT" sz="1200" dirty="0"/>
              <a:t>15/10/2021		</a:t>
            </a:r>
            <a:r>
              <a:rPr lang="it-IT" altLang="it-IT" sz="12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Sviluppo di un Mokup per la prototipazione di architetture di controllo per Tokamak		</a:t>
            </a:r>
            <a:r>
              <a:rPr lang="it-IT" altLang="it-IT" sz="1200" dirty="0">
                <a:solidFill>
                  <a:schemeClr val="bg1"/>
                </a:solidFill>
                <a:latin typeface="Palatino Linotype" panose="02040502050505030304" pitchFamily="18" charset="0"/>
              </a:rPr>
              <a:t>Pagina </a:t>
            </a:r>
            <a:fld id="{1B9CCA1B-6ACB-479A-B160-6152B8C3A3D1}" type="slidenum">
              <a:rPr lang="it-IT" altLang="it-IT" sz="1200" smtClean="0">
                <a:solidFill>
                  <a:schemeClr val="bg1"/>
                </a:solidFill>
                <a:latin typeface="Palatino Linotype" panose="02040502050505030304" pitchFamily="18" charset="0"/>
              </a:rPr>
              <a:t>32</a:t>
            </a:fld>
            <a:endParaRPr lang="it-IT" altLang="it-IT" sz="1100" dirty="0">
              <a:solidFill>
                <a:schemeClr val="bg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7" name="Rettangolo 1">
            <a:extLst>
              <a:ext uri="{FF2B5EF4-FFF2-40B4-BE49-F238E27FC236}">
                <a16:creationId xmlns:a16="http://schemas.microsoft.com/office/drawing/2014/main" id="{4B5070CB-3069-4432-AE0D-D9B8AD1EC6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1620" y="220582"/>
            <a:ext cx="7643246" cy="58477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None/>
            </a:pPr>
            <a:r>
              <a:rPr lang="it-IT" altLang="it-IT" sz="3200" u="sng" dirty="0">
                <a:solidFill>
                  <a:srgbClr val="007F51"/>
                </a:solidFill>
                <a:latin typeface="Palatino Linotype" panose="02040502050505030304" pitchFamily="18" charset="0"/>
              </a:rPr>
              <a:t>Trasduttore di corrente</a:t>
            </a:r>
            <a:r>
              <a:rPr lang="it-IT" altLang="it-IT" sz="3200" b="1" u="sng" dirty="0">
                <a:solidFill>
                  <a:srgbClr val="007F51"/>
                </a:solidFill>
                <a:latin typeface="Palatino Linotype" panose="02040502050505030304" pitchFamily="18" charset="0"/>
              </a:rPr>
              <a:t>, schema interno</a:t>
            </a:r>
            <a:r>
              <a:rPr lang="it-IT" altLang="it-IT" sz="3200" u="sng" dirty="0">
                <a:solidFill>
                  <a:srgbClr val="007F51"/>
                </a:solidFill>
                <a:latin typeface="Palatino Linotype" panose="02040502050505030304" pitchFamily="18" charset="0"/>
              </a:rPr>
              <a:t>:</a:t>
            </a:r>
            <a:r>
              <a:rPr lang="it-IT" altLang="it-IT" sz="3200" b="1" u="sng" dirty="0">
                <a:solidFill>
                  <a:srgbClr val="007F51"/>
                </a:solidFill>
                <a:latin typeface="Palatino Linotype" panose="0204050205050503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47511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6" descr="Una simulazione mostra l&amp;#39;efficienza di un reattore a fusione nucleare">
            <a:extLst>
              <a:ext uri="{FF2B5EF4-FFF2-40B4-BE49-F238E27FC236}">
                <a16:creationId xmlns:a16="http://schemas.microsoft.com/office/drawing/2014/main" id="{F35CE243-217C-4A45-8011-3261202CD5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ella 2">
                <a:extLst>
                  <a:ext uri="{FF2B5EF4-FFF2-40B4-BE49-F238E27FC236}">
                    <a16:creationId xmlns:a16="http://schemas.microsoft.com/office/drawing/2014/main" id="{90A7A1B0-F73A-456C-BE7B-727CAE1225E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64269428"/>
                  </p:ext>
                </p:extLst>
              </p:nvPr>
            </p:nvGraphicFramePr>
            <p:xfrm>
              <a:off x="1524000" y="1397000"/>
              <a:ext cx="6096000" cy="2966720"/>
            </p:xfrm>
            <a:graphic>
              <a:graphicData uri="http://schemas.openxmlformats.org/drawingml/2006/table">
                <a:tbl>
                  <a:tblPr firstRow="1" bandRow="1">
                    <a:tableStyleId>{616DA210-FB5B-4158-B5E0-FEB733F419BA}</a:tableStyleId>
                  </a:tblPr>
                  <a:tblGrid>
                    <a:gridCol w="3048000">
                      <a:extLst>
                        <a:ext uri="{9D8B030D-6E8A-4147-A177-3AD203B41FA5}">
                          <a16:colId xmlns:a16="http://schemas.microsoft.com/office/drawing/2014/main" val="1966578872"/>
                        </a:ext>
                      </a:extLst>
                    </a:gridCol>
                    <a:gridCol w="3048000">
                      <a:extLst>
                        <a:ext uri="{9D8B030D-6E8A-4147-A177-3AD203B41FA5}">
                          <a16:colId xmlns:a16="http://schemas.microsoft.com/office/drawing/2014/main" val="150145875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b="0" i="0" u="none" strike="noStrike" kern="1200" baseline="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Bandwidth</a:t>
                          </a:r>
                          <a:endParaRPr lang="it-I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b="0" i="0" u="none" strike="noStrike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120 kHz</a:t>
                          </a:r>
                          <a:endParaRPr lang="it-IT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4172837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i="0" u="none" strike="noStrike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Output rise time</a:t>
                          </a:r>
                          <a:endParaRPr lang="it-I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i="0" u="none" strike="noStrike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4.1 s</a:t>
                          </a:r>
                          <a:endParaRPr lang="it-IT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9234876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b="0" i="0" u="none" strike="noStrike" kern="1200" baseline="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Ultralow</a:t>
                          </a:r>
                          <a:r>
                            <a:rPr lang="it-IT" sz="1800" b="0" i="0" u="none" strike="noStrike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power </a:t>
                          </a:r>
                          <a:r>
                            <a:rPr lang="it-IT" sz="1800" b="0" i="0" u="none" strike="noStrike" kern="1200" baseline="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loss</a:t>
                          </a:r>
                          <a:endParaRPr lang="it-I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it-IT" sz="1800" b="0" i="0" u="none" strike="noStrike" kern="1200" baseline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100</m:t>
                              </m:r>
                              <m:r>
                                <a:rPr lang="it-IT" sz="1800" b="0" i="1" u="none" strike="noStrike" kern="1200" baseline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𝜇</m:t>
                              </m:r>
                              <m:r>
                                <m:rPr>
                                  <m:sty m:val="p"/>
                                </m:rPr>
                                <a:rPr lang="el-GR" sz="1800" b="0" i="1" u="none" strike="noStrike" kern="1200" baseline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Ω</m:t>
                              </m:r>
                            </m:oMath>
                          </a14:m>
                          <a:r>
                            <a:rPr lang="it-IT" sz="1800" b="0" i="0" u="none" strike="noStrike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 Resistenza interna</a:t>
                          </a:r>
                          <a:endParaRPr lang="it-IT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5943948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b="0" i="0" u="none" strike="noStrike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Single supply </a:t>
                          </a:r>
                          <a:r>
                            <a:rPr lang="it-IT" sz="1800" b="0" i="0" u="none" strike="noStrike" kern="1200" baseline="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operation</a:t>
                          </a:r>
                          <a:endParaRPr lang="it-I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b="0" i="0" u="none" strike="noStrike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4.5 to 5.5 V</a:t>
                          </a:r>
                          <a:endParaRPr lang="it-IT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1424104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b="0" i="0" u="none" strike="noStrike" kern="1200" baseline="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Primary</a:t>
                          </a:r>
                          <a:r>
                            <a:rPr lang="it-IT" sz="1800" b="0" i="0" u="none" strike="noStrike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it-IT" sz="1800" b="0" i="0" u="none" strike="noStrike" kern="1200" baseline="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sampled</a:t>
                          </a:r>
                          <a:r>
                            <a:rPr lang="it-IT" sz="1800" b="0" i="0" u="none" strike="noStrike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it-IT" sz="1800" b="0" i="0" u="none" strike="noStrike" kern="1200" baseline="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current</a:t>
                          </a:r>
                          <a:endParaRPr lang="it-I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b="0" i="0" u="none" strike="noStrike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±100 A</a:t>
                          </a:r>
                          <a:endParaRPr lang="it-IT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321841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b="0" i="0" u="none" strike="noStrike" kern="1200" baseline="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Sensitivity</a:t>
                          </a:r>
                          <a:r>
                            <a:rPr lang="it-IT" sz="1800" b="0" i="0" u="none" strike="noStrike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it-IT" sz="1800" b="0" i="0" u="none" strike="noStrike" kern="1200" baseline="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sens</a:t>
                          </a:r>
                          <a:r>
                            <a:rPr lang="it-IT" sz="1800" b="0" i="0" u="none" strike="noStrike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(</a:t>
                          </a:r>
                          <a:r>
                            <a:rPr lang="it-IT" sz="1800" b="0" i="0" u="none" strike="noStrike" kern="1200" baseline="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Typ</a:t>
                          </a:r>
                          <a:r>
                            <a:rPr lang="it-IT" sz="1800" b="0" i="0" u="none" strike="noStrike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.)</a:t>
                          </a:r>
                          <a:endParaRPr lang="it-I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b="0" i="0" u="none" strike="noStrike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20(</a:t>
                          </a:r>
                          <a:r>
                            <a:rPr lang="it-IT" sz="1800" b="0" i="0" u="none" strike="noStrike" kern="1200" baseline="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mV</a:t>
                          </a:r>
                          <a:r>
                            <a:rPr lang="it-IT" sz="1800" b="0" i="0" u="none" strike="noStrike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/A)</a:t>
                          </a:r>
                          <a:endParaRPr lang="it-IT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3988209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b="0" i="0" u="none" strike="noStrike" kern="1200" baseline="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Current</a:t>
                          </a:r>
                          <a:r>
                            <a:rPr lang="it-IT" sz="1800" b="0" i="0" u="none" strike="noStrike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it-IT" sz="1800" b="0" i="0" u="none" strike="noStrike" kern="1200" baseline="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directionality</a:t>
                          </a:r>
                          <a:endParaRPr lang="it-I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b="0" i="0" u="none" strike="noStrike" kern="1200" baseline="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Bidirectional</a:t>
                          </a:r>
                          <a:endParaRPr lang="it-IT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4438354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𝑂𝑃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it-I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b="0" i="0" u="none" strike="noStrike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–40 to 150 (°C)</a:t>
                          </a:r>
                          <a:endParaRPr lang="it-IT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291707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ella 2">
                <a:extLst>
                  <a:ext uri="{FF2B5EF4-FFF2-40B4-BE49-F238E27FC236}">
                    <a16:creationId xmlns:a16="http://schemas.microsoft.com/office/drawing/2014/main" id="{90A7A1B0-F73A-456C-BE7B-727CAE1225E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64269428"/>
                  </p:ext>
                </p:extLst>
              </p:nvPr>
            </p:nvGraphicFramePr>
            <p:xfrm>
              <a:off x="1524000" y="1397000"/>
              <a:ext cx="6096000" cy="2966720"/>
            </p:xfrm>
            <a:graphic>
              <a:graphicData uri="http://schemas.openxmlformats.org/drawingml/2006/table">
                <a:tbl>
                  <a:tblPr firstRow="1" bandRow="1">
                    <a:tableStyleId>{616DA210-FB5B-4158-B5E0-FEB733F419BA}</a:tableStyleId>
                  </a:tblPr>
                  <a:tblGrid>
                    <a:gridCol w="3048000">
                      <a:extLst>
                        <a:ext uri="{9D8B030D-6E8A-4147-A177-3AD203B41FA5}">
                          <a16:colId xmlns:a16="http://schemas.microsoft.com/office/drawing/2014/main" val="1966578872"/>
                        </a:ext>
                      </a:extLst>
                    </a:gridCol>
                    <a:gridCol w="3048000">
                      <a:extLst>
                        <a:ext uri="{9D8B030D-6E8A-4147-A177-3AD203B41FA5}">
                          <a16:colId xmlns:a16="http://schemas.microsoft.com/office/drawing/2014/main" val="150145875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b="0" i="0" u="none" strike="noStrike" kern="1200" baseline="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Bandwidth</a:t>
                          </a:r>
                          <a:endParaRPr lang="it-I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b="0" i="0" u="none" strike="noStrike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120 kHz</a:t>
                          </a:r>
                          <a:endParaRPr lang="it-IT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4172837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i="0" u="none" strike="noStrike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Output rise time</a:t>
                          </a:r>
                          <a:endParaRPr lang="it-I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i="0" u="none" strike="noStrike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4.1 s</a:t>
                          </a:r>
                          <a:endParaRPr lang="it-IT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9234876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b="0" i="0" u="none" strike="noStrike" kern="1200" baseline="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Ultralow</a:t>
                          </a:r>
                          <a:r>
                            <a:rPr lang="it-IT" sz="1800" b="0" i="0" u="none" strike="noStrike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power </a:t>
                          </a:r>
                          <a:r>
                            <a:rPr lang="it-IT" sz="1800" b="0" i="0" u="none" strike="noStrike" kern="1200" baseline="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loss</a:t>
                          </a:r>
                          <a:endParaRPr lang="it-I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400" t="-208197" r="-800" b="-5229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5943948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b="0" i="0" u="none" strike="noStrike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Single supply </a:t>
                          </a:r>
                          <a:r>
                            <a:rPr lang="it-IT" sz="1800" b="0" i="0" u="none" strike="noStrike" kern="1200" baseline="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operation</a:t>
                          </a:r>
                          <a:endParaRPr lang="it-I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b="0" i="0" u="none" strike="noStrike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4.5 to 5.5 V</a:t>
                          </a:r>
                          <a:endParaRPr lang="it-IT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1424104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b="0" i="0" u="none" strike="noStrike" kern="1200" baseline="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Primary</a:t>
                          </a:r>
                          <a:r>
                            <a:rPr lang="it-IT" sz="1800" b="0" i="0" u="none" strike="noStrike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it-IT" sz="1800" b="0" i="0" u="none" strike="noStrike" kern="1200" baseline="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sampled</a:t>
                          </a:r>
                          <a:r>
                            <a:rPr lang="it-IT" sz="1800" b="0" i="0" u="none" strike="noStrike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it-IT" sz="1800" b="0" i="0" u="none" strike="noStrike" kern="1200" baseline="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current</a:t>
                          </a:r>
                          <a:endParaRPr lang="it-I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b="0" i="0" u="none" strike="noStrike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±100 A</a:t>
                          </a:r>
                          <a:endParaRPr lang="it-IT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321841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b="0" i="0" u="none" strike="noStrike" kern="1200" baseline="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Sensitivity</a:t>
                          </a:r>
                          <a:r>
                            <a:rPr lang="it-IT" sz="1800" b="0" i="0" u="none" strike="noStrike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it-IT" sz="1800" b="0" i="0" u="none" strike="noStrike" kern="1200" baseline="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sens</a:t>
                          </a:r>
                          <a:r>
                            <a:rPr lang="it-IT" sz="1800" b="0" i="0" u="none" strike="noStrike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(</a:t>
                          </a:r>
                          <a:r>
                            <a:rPr lang="it-IT" sz="1800" b="0" i="0" u="none" strike="noStrike" kern="1200" baseline="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Typ</a:t>
                          </a:r>
                          <a:r>
                            <a:rPr lang="it-IT" sz="1800" b="0" i="0" u="none" strike="noStrike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.)</a:t>
                          </a:r>
                          <a:endParaRPr lang="it-I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b="0" i="0" u="none" strike="noStrike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20(</a:t>
                          </a:r>
                          <a:r>
                            <a:rPr lang="it-IT" sz="1800" b="0" i="0" u="none" strike="noStrike" kern="1200" baseline="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mV</a:t>
                          </a:r>
                          <a:r>
                            <a:rPr lang="it-IT" sz="1800" b="0" i="0" u="none" strike="noStrike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/A)</a:t>
                          </a:r>
                          <a:endParaRPr lang="it-IT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3988209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b="0" i="0" u="none" strike="noStrike" kern="1200" baseline="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Current</a:t>
                          </a:r>
                          <a:r>
                            <a:rPr lang="it-IT" sz="1800" b="0" i="0" u="none" strike="noStrike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it-IT" sz="1800" b="0" i="0" u="none" strike="noStrike" kern="1200" baseline="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directionality</a:t>
                          </a:r>
                          <a:endParaRPr lang="it-I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b="0" i="0" u="none" strike="noStrike" kern="1200" baseline="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Bidirectional</a:t>
                          </a:r>
                          <a:endParaRPr lang="it-IT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4438354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00" t="-706557" r="-100800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b="0" i="0" u="none" strike="noStrike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–40 to 150 (°C)</a:t>
                          </a:r>
                          <a:endParaRPr lang="it-IT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291707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CasellaDiTesto 2">
            <a:extLst>
              <a:ext uri="{FF2B5EF4-FFF2-40B4-BE49-F238E27FC236}">
                <a16:creationId xmlns:a16="http://schemas.microsoft.com/office/drawing/2014/main" id="{8C342DC9-17B5-48AD-B4E3-B6972D663AEC}"/>
              </a:ext>
            </a:extLst>
          </p:cNvPr>
          <p:cNvSpPr txBox="1"/>
          <p:nvPr/>
        </p:nvSpPr>
        <p:spPr>
          <a:xfrm>
            <a:off x="2396598" y="4460582"/>
            <a:ext cx="43508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Sensore di misura di corrente a effetto Hall</a:t>
            </a:r>
          </a:p>
        </p:txBody>
      </p:sp>
      <p:sp>
        <p:nvSpPr>
          <p:cNvPr id="12" name="Rectangle 13">
            <a:extLst>
              <a:ext uri="{FF2B5EF4-FFF2-40B4-BE49-F238E27FC236}">
                <a16:creationId xmlns:a16="http://schemas.microsoft.com/office/drawing/2014/main" id="{A5FF12FD-2364-468A-B1D4-F7DC0C02C1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324600"/>
            <a:ext cx="9144000" cy="533400"/>
          </a:xfrm>
          <a:prstGeom prst="rect">
            <a:avLst/>
          </a:prstGeom>
          <a:solidFill>
            <a:srgbClr val="007F51"/>
          </a:solidFill>
          <a:ln>
            <a:noFill/>
          </a:ln>
        </p:spPr>
        <p:txBody>
          <a:bodyPr wrap="none" anchor="ctr"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it-IT" altLang="it-IT" sz="1200" dirty="0"/>
              <a:t>15/10/2021		</a:t>
            </a:r>
            <a:r>
              <a:rPr lang="it-IT" altLang="it-IT" sz="12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Sviluppo di un Mokup per la prototipazione di architetture di controllo per Tokamak		</a:t>
            </a:r>
            <a:r>
              <a:rPr lang="it-IT" altLang="it-IT" sz="1200" dirty="0">
                <a:solidFill>
                  <a:schemeClr val="bg1"/>
                </a:solidFill>
                <a:latin typeface="Palatino Linotype" panose="02040502050505030304" pitchFamily="18" charset="0"/>
              </a:rPr>
              <a:t>Pagina </a:t>
            </a:r>
            <a:fld id="{1B9CCA1B-6ACB-479A-B160-6152B8C3A3D1}" type="slidenum">
              <a:rPr lang="it-IT" altLang="it-IT" sz="1200" smtClean="0">
                <a:solidFill>
                  <a:schemeClr val="bg1"/>
                </a:solidFill>
                <a:latin typeface="Palatino Linotype" panose="02040502050505030304" pitchFamily="18" charset="0"/>
              </a:rPr>
              <a:t>33</a:t>
            </a:fld>
            <a:endParaRPr lang="it-IT" altLang="it-IT" sz="1100" dirty="0">
              <a:solidFill>
                <a:schemeClr val="bg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9" name="Rettangolo 1">
            <a:extLst>
              <a:ext uri="{FF2B5EF4-FFF2-40B4-BE49-F238E27FC236}">
                <a16:creationId xmlns:a16="http://schemas.microsoft.com/office/drawing/2014/main" id="{F1D29A0E-B0D9-4087-BFA6-FBB65D1C28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1620" y="220582"/>
            <a:ext cx="8611460" cy="58477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None/>
            </a:pPr>
            <a:r>
              <a:rPr lang="it-IT" altLang="it-IT" sz="3200" u="sng" dirty="0">
                <a:solidFill>
                  <a:srgbClr val="007F51"/>
                </a:solidFill>
                <a:latin typeface="Palatino Linotype" panose="02040502050505030304" pitchFamily="18" charset="0"/>
              </a:rPr>
              <a:t>Trasduttore di corrente</a:t>
            </a:r>
            <a:r>
              <a:rPr lang="it-IT" altLang="it-IT" sz="3200" b="1" u="sng" dirty="0">
                <a:solidFill>
                  <a:srgbClr val="007F51"/>
                </a:solidFill>
                <a:latin typeface="Palatino Linotype" panose="02040502050505030304" pitchFamily="18" charset="0"/>
              </a:rPr>
              <a:t>, caratteristiche chiave</a:t>
            </a:r>
            <a:r>
              <a:rPr lang="it-IT" altLang="it-IT" sz="3200" u="sng" dirty="0">
                <a:solidFill>
                  <a:srgbClr val="007F51"/>
                </a:solidFill>
                <a:latin typeface="Palatino Linotype" panose="02040502050505030304" pitchFamily="18" charset="0"/>
              </a:rPr>
              <a:t>:</a:t>
            </a:r>
            <a:endParaRPr lang="it-IT" altLang="it-IT" sz="3200" b="1" u="sng" dirty="0">
              <a:solidFill>
                <a:srgbClr val="007F51"/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03120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6" descr="Una simulazione mostra l&amp;#39;efficienza di un reattore a fusione nucleare">
            <a:extLst>
              <a:ext uri="{FF2B5EF4-FFF2-40B4-BE49-F238E27FC236}">
                <a16:creationId xmlns:a16="http://schemas.microsoft.com/office/drawing/2014/main" id="{F35CE243-217C-4A45-8011-3261202CD5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6AA4BF15-F51C-4621-B029-0F4EBCFA6C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087" y="1343025"/>
            <a:ext cx="6981825" cy="4171950"/>
          </a:xfrm>
          <a:prstGeom prst="rect">
            <a:avLst/>
          </a:prstGeom>
        </p:spPr>
      </p:pic>
      <p:sp>
        <p:nvSpPr>
          <p:cNvPr id="12" name="Rectangle 13">
            <a:extLst>
              <a:ext uri="{FF2B5EF4-FFF2-40B4-BE49-F238E27FC236}">
                <a16:creationId xmlns:a16="http://schemas.microsoft.com/office/drawing/2014/main" id="{452BA71A-0C63-4073-94F3-442A0B6FC5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324600"/>
            <a:ext cx="9144000" cy="533400"/>
          </a:xfrm>
          <a:prstGeom prst="rect">
            <a:avLst/>
          </a:prstGeom>
          <a:solidFill>
            <a:srgbClr val="007F51"/>
          </a:solidFill>
          <a:ln>
            <a:noFill/>
          </a:ln>
        </p:spPr>
        <p:txBody>
          <a:bodyPr wrap="none" anchor="ctr"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it-IT" altLang="it-IT" sz="1200" dirty="0"/>
              <a:t>15/10/2021		</a:t>
            </a:r>
            <a:r>
              <a:rPr lang="it-IT" altLang="it-IT" sz="12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Sviluppo di un Mokup per la prototipazione di architetture di controllo per Tokamak		</a:t>
            </a:r>
            <a:r>
              <a:rPr lang="it-IT" altLang="it-IT" sz="1200" dirty="0">
                <a:solidFill>
                  <a:schemeClr val="bg1"/>
                </a:solidFill>
                <a:latin typeface="Palatino Linotype" panose="02040502050505030304" pitchFamily="18" charset="0"/>
              </a:rPr>
              <a:t>Pagina </a:t>
            </a:r>
            <a:fld id="{1B9CCA1B-6ACB-479A-B160-6152B8C3A3D1}" type="slidenum">
              <a:rPr lang="it-IT" altLang="it-IT" sz="1200" smtClean="0">
                <a:solidFill>
                  <a:schemeClr val="bg1"/>
                </a:solidFill>
                <a:latin typeface="Palatino Linotype" panose="02040502050505030304" pitchFamily="18" charset="0"/>
              </a:rPr>
              <a:t>34</a:t>
            </a:fld>
            <a:endParaRPr lang="it-IT" altLang="it-IT" sz="1100" dirty="0">
              <a:solidFill>
                <a:schemeClr val="bg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6" name="Rettangolo 1">
            <a:extLst>
              <a:ext uri="{FF2B5EF4-FFF2-40B4-BE49-F238E27FC236}">
                <a16:creationId xmlns:a16="http://schemas.microsoft.com/office/drawing/2014/main" id="{49D19C44-E95B-4ADE-948D-9C63292EAC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1620" y="220582"/>
            <a:ext cx="7309822" cy="58477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None/>
            </a:pPr>
            <a:r>
              <a:rPr lang="it-IT" altLang="it-IT" sz="3200" u="sng" dirty="0">
                <a:solidFill>
                  <a:srgbClr val="007F51"/>
                </a:solidFill>
                <a:latin typeface="Palatino Linotype" panose="02040502050505030304" pitchFamily="18" charset="0"/>
              </a:rPr>
              <a:t>Trasduttore di corrente, </a:t>
            </a:r>
            <a:r>
              <a:rPr lang="it-IT" altLang="it-IT" sz="3200" b="1" u="sng" dirty="0">
                <a:solidFill>
                  <a:srgbClr val="007F51"/>
                </a:solidFill>
                <a:latin typeface="Palatino Linotype" panose="02040502050505030304" pitchFamily="18" charset="0"/>
              </a:rPr>
              <a:t>non linearità</a:t>
            </a:r>
            <a:r>
              <a:rPr lang="it-IT" altLang="it-IT" sz="3200" u="sng" dirty="0">
                <a:solidFill>
                  <a:srgbClr val="007F51"/>
                </a:solidFill>
                <a:latin typeface="Palatino Linotype" panose="02040502050505030304" pitchFamily="18" charset="0"/>
              </a:rPr>
              <a:t>:</a:t>
            </a:r>
            <a:endParaRPr lang="it-IT" altLang="it-IT" sz="3200" b="1" u="sng" dirty="0">
              <a:solidFill>
                <a:srgbClr val="007F51"/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90008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ttangolo 1">
            <a:extLst>
              <a:ext uri="{FF2B5EF4-FFF2-40B4-BE49-F238E27FC236}">
                <a16:creationId xmlns:a16="http://schemas.microsoft.com/office/drawing/2014/main" id="{207DBE64-051E-4791-BB45-3EA8284E20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473" y="228596"/>
            <a:ext cx="4923143" cy="58477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it-IT" altLang="it-IT" sz="3200" b="1" u="sng" dirty="0">
                <a:solidFill>
                  <a:srgbClr val="007F51"/>
                </a:solidFill>
                <a:latin typeface="Palatino Linotype" panose="02040502050505030304" pitchFamily="18" charset="0"/>
              </a:rPr>
              <a:t>Driver di corrente - IBT-2</a:t>
            </a:r>
          </a:p>
        </p:txBody>
      </p:sp>
      <p:sp>
        <p:nvSpPr>
          <p:cNvPr id="4" name="AutoShape 6" descr="Una simulazione mostra l&amp;#39;efficienza di un reattore a fusione nucleare">
            <a:extLst>
              <a:ext uri="{FF2B5EF4-FFF2-40B4-BE49-F238E27FC236}">
                <a16:creationId xmlns:a16="http://schemas.microsoft.com/office/drawing/2014/main" id="{F35CE243-217C-4A45-8011-3261202CD5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Immagine 2" descr="Immagine che contiene testo, tabellonesegnapunti&#10;&#10;Descrizione generata automaticamente">
            <a:extLst>
              <a:ext uri="{FF2B5EF4-FFF2-40B4-BE49-F238E27FC236}">
                <a16:creationId xmlns:a16="http://schemas.microsoft.com/office/drawing/2014/main" id="{7B0C6D4D-D714-4DDE-806C-2FC67B505C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59959"/>
            <a:ext cx="9144000" cy="4818053"/>
          </a:xfrm>
          <a:prstGeom prst="rect">
            <a:avLst/>
          </a:prstGeom>
        </p:spPr>
      </p:pic>
      <p:sp>
        <p:nvSpPr>
          <p:cNvPr id="12" name="Rectangle 13">
            <a:extLst>
              <a:ext uri="{FF2B5EF4-FFF2-40B4-BE49-F238E27FC236}">
                <a16:creationId xmlns:a16="http://schemas.microsoft.com/office/drawing/2014/main" id="{F53D22F2-E7FE-40A7-9143-D9B3E3D3E7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324600"/>
            <a:ext cx="9144000" cy="533400"/>
          </a:xfrm>
          <a:prstGeom prst="rect">
            <a:avLst/>
          </a:prstGeom>
          <a:solidFill>
            <a:srgbClr val="007F51"/>
          </a:solidFill>
          <a:ln>
            <a:noFill/>
          </a:ln>
        </p:spPr>
        <p:txBody>
          <a:bodyPr wrap="none" anchor="ctr"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it-IT" altLang="it-IT" sz="1200" dirty="0"/>
              <a:t>15/10/2021		</a:t>
            </a:r>
            <a:r>
              <a:rPr lang="it-IT" altLang="it-IT" sz="12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Sviluppo di un Mokup per la prototipazione di architetture di controllo per Tokamak		</a:t>
            </a:r>
            <a:r>
              <a:rPr lang="it-IT" altLang="it-IT" sz="1200" dirty="0">
                <a:solidFill>
                  <a:schemeClr val="bg1"/>
                </a:solidFill>
                <a:latin typeface="Palatino Linotype" panose="02040502050505030304" pitchFamily="18" charset="0"/>
              </a:rPr>
              <a:t>Pagina </a:t>
            </a:r>
            <a:fld id="{1B9CCA1B-6ACB-479A-B160-6152B8C3A3D1}" type="slidenum">
              <a:rPr lang="it-IT" altLang="it-IT" sz="1200" smtClean="0">
                <a:solidFill>
                  <a:schemeClr val="bg1"/>
                </a:solidFill>
                <a:latin typeface="Palatino Linotype" panose="02040502050505030304" pitchFamily="18" charset="0"/>
              </a:rPr>
              <a:t>35</a:t>
            </a:fld>
            <a:endParaRPr lang="it-IT" altLang="it-IT" sz="1100" dirty="0">
              <a:solidFill>
                <a:schemeClr val="bg1"/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63601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ttangolo 1">
            <a:extLst>
              <a:ext uri="{FF2B5EF4-FFF2-40B4-BE49-F238E27FC236}">
                <a16:creationId xmlns:a16="http://schemas.microsoft.com/office/drawing/2014/main" id="{207DBE64-051E-4791-BB45-3EA8284E20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1051" y="212155"/>
            <a:ext cx="6957610" cy="52322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None/>
            </a:pPr>
            <a:r>
              <a:rPr lang="it-IT" altLang="it-IT" sz="2800" u="sng" dirty="0">
                <a:solidFill>
                  <a:srgbClr val="007F51"/>
                </a:solidFill>
                <a:latin typeface="Palatino Linotype" panose="02040502050505030304" pitchFamily="18" charset="0"/>
              </a:rPr>
              <a:t>Driver di corrente - IBT-2, </a:t>
            </a:r>
            <a:r>
              <a:rPr lang="it-IT" altLang="it-IT" sz="2800" b="1" u="sng" dirty="0">
                <a:solidFill>
                  <a:srgbClr val="007F51"/>
                </a:solidFill>
                <a:latin typeface="Palatino Linotype" panose="02040502050505030304" pitchFamily="18" charset="0"/>
              </a:rPr>
              <a:t>schema interno</a:t>
            </a:r>
            <a:r>
              <a:rPr lang="it-IT" altLang="it-IT" sz="2800" u="sng" dirty="0">
                <a:solidFill>
                  <a:srgbClr val="007F51"/>
                </a:solidFill>
                <a:latin typeface="Palatino Linotype" panose="02040502050505030304" pitchFamily="18" charset="0"/>
              </a:rPr>
              <a:t>:</a:t>
            </a:r>
            <a:endParaRPr lang="it-IT" altLang="it-IT" sz="2800" b="1" u="sng" dirty="0">
              <a:solidFill>
                <a:srgbClr val="007F5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4" name="AutoShape 6" descr="Una simulazione mostra l&amp;#39;efficienza di un reattore a fusione nucleare">
            <a:extLst>
              <a:ext uri="{FF2B5EF4-FFF2-40B4-BE49-F238E27FC236}">
                <a16:creationId xmlns:a16="http://schemas.microsoft.com/office/drawing/2014/main" id="{F35CE243-217C-4A45-8011-3261202CD5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4DE65549-BFB1-43F3-9A24-16A09CE89A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91" y="926197"/>
            <a:ext cx="7131417" cy="5016758"/>
          </a:xfrm>
          <a:prstGeom prst="rect">
            <a:avLst/>
          </a:prstGeom>
        </p:spPr>
      </p:pic>
      <p:sp>
        <p:nvSpPr>
          <p:cNvPr id="12" name="Rectangle 13">
            <a:extLst>
              <a:ext uri="{FF2B5EF4-FFF2-40B4-BE49-F238E27FC236}">
                <a16:creationId xmlns:a16="http://schemas.microsoft.com/office/drawing/2014/main" id="{C15B59DF-9637-49EB-84CB-8036766FB8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324600"/>
            <a:ext cx="9144000" cy="533400"/>
          </a:xfrm>
          <a:prstGeom prst="rect">
            <a:avLst/>
          </a:prstGeom>
          <a:solidFill>
            <a:srgbClr val="007F51"/>
          </a:solidFill>
          <a:ln>
            <a:noFill/>
          </a:ln>
        </p:spPr>
        <p:txBody>
          <a:bodyPr wrap="none" anchor="ctr"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it-IT" altLang="it-IT" sz="1200" dirty="0"/>
              <a:t>15/10/2021		</a:t>
            </a:r>
            <a:r>
              <a:rPr lang="it-IT" altLang="it-IT" sz="12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Sviluppo di un Mokup per la prototipazione di architetture di controllo per Tokamak		</a:t>
            </a:r>
            <a:r>
              <a:rPr lang="it-IT" altLang="it-IT" sz="1200" dirty="0">
                <a:solidFill>
                  <a:schemeClr val="bg1"/>
                </a:solidFill>
                <a:latin typeface="Palatino Linotype" panose="02040502050505030304" pitchFamily="18" charset="0"/>
              </a:rPr>
              <a:t>Pagina </a:t>
            </a:r>
            <a:fld id="{1B9CCA1B-6ACB-479A-B160-6152B8C3A3D1}" type="slidenum">
              <a:rPr lang="it-IT" altLang="it-IT" sz="1200" smtClean="0">
                <a:solidFill>
                  <a:schemeClr val="bg1"/>
                </a:solidFill>
                <a:latin typeface="Palatino Linotype" panose="02040502050505030304" pitchFamily="18" charset="0"/>
              </a:rPr>
              <a:t>36</a:t>
            </a:fld>
            <a:endParaRPr lang="it-IT" altLang="it-IT" sz="1100" dirty="0">
              <a:solidFill>
                <a:schemeClr val="bg1"/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80662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ttangolo 1">
            <a:extLst>
              <a:ext uri="{FF2B5EF4-FFF2-40B4-BE49-F238E27FC236}">
                <a16:creationId xmlns:a16="http://schemas.microsoft.com/office/drawing/2014/main" id="{207DBE64-051E-4791-BB45-3EA8284E20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573" y="215018"/>
            <a:ext cx="6229847" cy="52322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None/>
            </a:pPr>
            <a:r>
              <a:rPr lang="it-IT" altLang="it-IT" sz="2800" u="sng" dirty="0">
                <a:solidFill>
                  <a:srgbClr val="007F51"/>
                </a:solidFill>
                <a:latin typeface="Palatino Linotype" panose="02040502050505030304" pitchFamily="18" charset="0"/>
              </a:rPr>
              <a:t>Driver di corrente - IBT-2, </a:t>
            </a:r>
            <a:r>
              <a:rPr lang="it-IT" altLang="it-IT" sz="2800" b="1" u="sng" dirty="0">
                <a:solidFill>
                  <a:srgbClr val="007F51"/>
                </a:solidFill>
                <a:latin typeface="Palatino Linotype" panose="02040502050505030304" pitchFamily="18" charset="0"/>
              </a:rPr>
              <a:t>Dead-zone</a:t>
            </a:r>
            <a:r>
              <a:rPr lang="it-IT" altLang="it-IT" sz="2800" u="sng" dirty="0">
                <a:solidFill>
                  <a:srgbClr val="007F51"/>
                </a:solidFill>
                <a:latin typeface="Palatino Linotype" panose="02040502050505030304" pitchFamily="18" charset="0"/>
              </a:rPr>
              <a:t>:</a:t>
            </a:r>
            <a:endParaRPr lang="it-IT" altLang="it-IT" sz="2800" b="1" u="sng" dirty="0">
              <a:solidFill>
                <a:srgbClr val="007F5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4" name="AutoShape 6" descr="Una simulazione mostra l&amp;#39;efficienza di un reattore a fusione nucleare">
            <a:extLst>
              <a:ext uri="{FF2B5EF4-FFF2-40B4-BE49-F238E27FC236}">
                <a16:creationId xmlns:a16="http://schemas.microsoft.com/office/drawing/2014/main" id="{F35CE243-217C-4A45-8011-3261202CD5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40F15E62-3AFA-4597-9ECF-D9529FE544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795" y="962174"/>
            <a:ext cx="6939610" cy="5362426"/>
          </a:xfrm>
          <a:prstGeom prst="rect">
            <a:avLst/>
          </a:prstGeom>
        </p:spPr>
      </p:pic>
      <p:sp>
        <p:nvSpPr>
          <p:cNvPr id="12" name="Rectangle 13">
            <a:extLst>
              <a:ext uri="{FF2B5EF4-FFF2-40B4-BE49-F238E27FC236}">
                <a16:creationId xmlns:a16="http://schemas.microsoft.com/office/drawing/2014/main" id="{2DDF1C82-5C3D-459F-9CF3-50DD79FA1A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324600"/>
            <a:ext cx="9144000" cy="533400"/>
          </a:xfrm>
          <a:prstGeom prst="rect">
            <a:avLst/>
          </a:prstGeom>
          <a:solidFill>
            <a:srgbClr val="007F51"/>
          </a:solidFill>
          <a:ln>
            <a:noFill/>
          </a:ln>
        </p:spPr>
        <p:txBody>
          <a:bodyPr wrap="none" anchor="ctr"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it-IT" altLang="it-IT" sz="1200" dirty="0"/>
              <a:t>15/10/2021		</a:t>
            </a:r>
            <a:r>
              <a:rPr lang="it-IT" altLang="it-IT" sz="12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Sviluppo di un Mokup per la prototipazione di architetture di controllo per Tokamak		</a:t>
            </a:r>
            <a:r>
              <a:rPr lang="it-IT" altLang="it-IT" sz="1200" dirty="0">
                <a:solidFill>
                  <a:schemeClr val="bg1"/>
                </a:solidFill>
                <a:latin typeface="Palatino Linotype" panose="02040502050505030304" pitchFamily="18" charset="0"/>
              </a:rPr>
              <a:t>Pagina </a:t>
            </a:r>
            <a:fld id="{1B9CCA1B-6ACB-479A-B160-6152B8C3A3D1}" type="slidenum">
              <a:rPr lang="it-IT" altLang="it-IT" sz="1200" smtClean="0">
                <a:solidFill>
                  <a:schemeClr val="bg1"/>
                </a:solidFill>
                <a:latin typeface="Palatino Linotype" panose="02040502050505030304" pitchFamily="18" charset="0"/>
              </a:rPr>
              <a:t>37</a:t>
            </a:fld>
            <a:endParaRPr lang="it-IT" altLang="it-IT" sz="1100" dirty="0">
              <a:solidFill>
                <a:schemeClr val="bg1"/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2827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6" descr="Una simulazione mostra l&amp;#39;efficienza di un reattore a fusione nucleare">
            <a:extLst>
              <a:ext uri="{FF2B5EF4-FFF2-40B4-BE49-F238E27FC236}">
                <a16:creationId xmlns:a16="http://schemas.microsoft.com/office/drawing/2014/main" id="{F35CE243-217C-4A45-8011-3261202CD5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981D5494-FF13-4E7C-B826-5BF3A5F0EE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776" y="960600"/>
            <a:ext cx="6941647" cy="5364000"/>
          </a:xfrm>
          <a:prstGeom prst="rect">
            <a:avLst/>
          </a:prstGeom>
        </p:spPr>
      </p:pic>
      <p:sp>
        <p:nvSpPr>
          <p:cNvPr id="12" name="Rectangle 13">
            <a:extLst>
              <a:ext uri="{FF2B5EF4-FFF2-40B4-BE49-F238E27FC236}">
                <a16:creationId xmlns:a16="http://schemas.microsoft.com/office/drawing/2014/main" id="{7B58FAF4-4778-480C-83F1-A568727A38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324600"/>
            <a:ext cx="9144000" cy="533400"/>
          </a:xfrm>
          <a:prstGeom prst="rect">
            <a:avLst/>
          </a:prstGeom>
          <a:solidFill>
            <a:srgbClr val="007F51"/>
          </a:solidFill>
          <a:ln>
            <a:noFill/>
          </a:ln>
        </p:spPr>
        <p:txBody>
          <a:bodyPr wrap="none" anchor="ctr"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it-IT" altLang="it-IT" sz="1200" dirty="0"/>
              <a:t>15/10/2021		</a:t>
            </a:r>
            <a:r>
              <a:rPr lang="it-IT" altLang="it-IT" sz="12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Sviluppo di un Mokup per la prototipazione di architetture di controllo per Tokamak		</a:t>
            </a:r>
            <a:r>
              <a:rPr lang="it-IT" altLang="it-IT" sz="1200" dirty="0">
                <a:solidFill>
                  <a:schemeClr val="bg1"/>
                </a:solidFill>
                <a:latin typeface="Palatino Linotype" panose="02040502050505030304" pitchFamily="18" charset="0"/>
              </a:rPr>
              <a:t>Pagina </a:t>
            </a:r>
            <a:fld id="{1B9CCA1B-6ACB-479A-B160-6152B8C3A3D1}" type="slidenum">
              <a:rPr lang="it-IT" altLang="it-IT" sz="1200" smtClean="0">
                <a:solidFill>
                  <a:schemeClr val="bg1"/>
                </a:solidFill>
                <a:latin typeface="Palatino Linotype" panose="02040502050505030304" pitchFamily="18" charset="0"/>
              </a:rPr>
              <a:t>38</a:t>
            </a:fld>
            <a:endParaRPr lang="it-IT" altLang="it-IT" sz="1100" dirty="0">
              <a:solidFill>
                <a:schemeClr val="bg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6" name="Rettangolo 1">
            <a:extLst>
              <a:ext uri="{FF2B5EF4-FFF2-40B4-BE49-F238E27FC236}">
                <a16:creationId xmlns:a16="http://schemas.microsoft.com/office/drawing/2014/main" id="{8CB6AF7A-09B5-4C79-866B-3A5A5A9E59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573" y="215018"/>
            <a:ext cx="6229847" cy="52322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None/>
            </a:pPr>
            <a:r>
              <a:rPr lang="it-IT" altLang="it-IT" sz="2800" u="sng" dirty="0">
                <a:solidFill>
                  <a:srgbClr val="007F51"/>
                </a:solidFill>
                <a:latin typeface="Palatino Linotype" panose="02040502050505030304" pitchFamily="18" charset="0"/>
              </a:rPr>
              <a:t>Driver di corrente - IBT-2, </a:t>
            </a:r>
            <a:r>
              <a:rPr lang="it-IT" altLang="it-IT" sz="2800" b="1" u="sng" dirty="0">
                <a:solidFill>
                  <a:srgbClr val="007F51"/>
                </a:solidFill>
                <a:latin typeface="Palatino Linotype" panose="02040502050505030304" pitchFamily="18" charset="0"/>
              </a:rPr>
              <a:t>Dead-zone</a:t>
            </a:r>
            <a:r>
              <a:rPr lang="it-IT" altLang="it-IT" sz="2800" u="sng" dirty="0">
                <a:solidFill>
                  <a:srgbClr val="007F51"/>
                </a:solidFill>
                <a:latin typeface="Palatino Linotype" panose="02040502050505030304" pitchFamily="18" charset="0"/>
              </a:rPr>
              <a:t>:</a:t>
            </a:r>
            <a:endParaRPr lang="it-IT" altLang="it-IT" sz="2800" b="1" u="sng" dirty="0">
              <a:solidFill>
                <a:srgbClr val="007F51"/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720861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ttangolo 1">
            <a:extLst>
              <a:ext uri="{FF2B5EF4-FFF2-40B4-BE49-F238E27FC236}">
                <a16:creationId xmlns:a16="http://schemas.microsoft.com/office/drawing/2014/main" id="{207DBE64-051E-4791-BB45-3EA8284E20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573" y="215018"/>
            <a:ext cx="6229847" cy="52322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None/>
            </a:pPr>
            <a:r>
              <a:rPr lang="it-IT" altLang="it-IT" sz="2800" u="sng" dirty="0">
                <a:solidFill>
                  <a:srgbClr val="007F51"/>
                </a:solidFill>
                <a:latin typeface="Palatino Linotype" panose="02040502050505030304" pitchFamily="18" charset="0"/>
              </a:rPr>
              <a:t>Driver di corrente - IBT-2, </a:t>
            </a:r>
            <a:r>
              <a:rPr lang="it-IT" altLang="it-IT" sz="2800" b="1" u="sng" dirty="0">
                <a:solidFill>
                  <a:srgbClr val="007F51"/>
                </a:solidFill>
                <a:latin typeface="Palatino Linotype" panose="02040502050505030304" pitchFamily="18" charset="0"/>
              </a:rPr>
              <a:t>Dead-zone</a:t>
            </a:r>
            <a:r>
              <a:rPr lang="it-IT" altLang="it-IT" sz="2800" u="sng" dirty="0">
                <a:solidFill>
                  <a:srgbClr val="007F51"/>
                </a:solidFill>
                <a:latin typeface="Palatino Linotype" panose="02040502050505030304" pitchFamily="18" charset="0"/>
              </a:rPr>
              <a:t>:</a:t>
            </a:r>
            <a:endParaRPr lang="it-IT" altLang="it-IT" sz="2800" b="1" u="sng" dirty="0">
              <a:solidFill>
                <a:srgbClr val="007F5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27" name="CasellaDiTesto 7">
            <a:extLst>
              <a:ext uri="{FF2B5EF4-FFF2-40B4-BE49-F238E27FC236}">
                <a16:creationId xmlns:a16="http://schemas.microsoft.com/office/drawing/2014/main" id="{2073803E-F048-4B48-9DFF-48FD151720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8572" y="1224888"/>
            <a:ext cx="8631628" cy="8809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just">
              <a:lnSpc>
                <a:spcPct val="150000"/>
              </a:lnSpc>
              <a:spcBef>
                <a:spcPct val="0"/>
              </a:spcBef>
              <a:buClrTx/>
              <a:buFontTx/>
              <a:buNone/>
            </a:pPr>
            <a:r>
              <a:rPr lang="it-IT" altLang="it-IT" sz="1800" dirty="0" err="1">
                <a:latin typeface="Palatino Linotype" panose="02040502050505030304" pitchFamily="18" charset="0"/>
              </a:rPr>
              <a:t>Riassumendo,il</a:t>
            </a:r>
            <a:r>
              <a:rPr lang="it-IT" altLang="it-IT" sz="1800" dirty="0">
                <a:latin typeface="Palatino Linotype" panose="02040502050505030304" pitchFamily="18" charset="0"/>
              </a:rPr>
              <a:t> driver è caratterizzato da una Dead-zone sia </a:t>
            </a:r>
            <a:r>
              <a:rPr lang="it-IT" altLang="it-IT" sz="1800" b="1" dirty="0">
                <a:latin typeface="Palatino Linotype" panose="02040502050505030304" pitchFamily="18" charset="0"/>
              </a:rPr>
              <a:t>SUPERIORE</a:t>
            </a:r>
            <a:r>
              <a:rPr lang="it-IT" altLang="it-IT" sz="1800" dirty="0">
                <a:latin typeface="Palatino Linotype" panose="02040502050505030304" pitchFamily="18" charset="0"/>
              </a:rPr>
              <a:t> che </a:t>
            </a:r>
            <a:r>
              <a:rPr lang="it-IT" altLang="it-IT" sz="1800" b="1" dirty="0">
                <a:latin typeface="Palatino Linotype" panose="02040502050505030304" pitchFamily="18" charset="0"/>
              </a:rPr>
              <a:t>INFERIORE</a:t>
            </a:r>
            <a:endParaRPr lang="it-IT" altLang="it-IT" sz="1600" b="1" dirty="0">
              <a:latin typeface="Palatino Linotype" panose="02040502050505030304" pitchFamily="18" charset="0"/>
            </a:endParaRPr>
          </a:p>
        </p:txBody>
      </p:sp>
      <p:sp>
        <p:nvSpPr>
          <p:cNvPr id="4" name="AutoShape 6" descr="Una simulazione mostra l&amp;#39;efficienza di un reattore a fusione nucleare">
            <a:extLst>
              <a:ext uri="{FF2B5EF4-FFF2-40B4-BE49-F238E27FC236}">
                <a16:creationId xmlns:a16="http://schemas.microsoft.com/office/drawing/2014/main" id="{F35CE243-217C-4A45-8011-3261202CD5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2" name="Tabella 2">
            <a:extLst>
              <a:ext uri="{FF2B5EF4-FFF2-40B4-BE49-F238E27FC236}">
                <a16:creationId xmlns:a16="http://schemas.microsoft.com/office/drawing/2014/main" id="{A428FC18-8DA6-4F0D-A3D3-F6264DBCE5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3707021"/>
              </p:ext>
            </p:extLst>
          </p:nvPr>
        </p:nvGraphicFramePr>
        <p:xfrm>
          <a:off x="1371600" y="2905760"/>
          <a:ext cx="6096000" cy="7416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320864682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133959665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Dead-zone Inferiore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/>
                        <a:t>Dead-zone Superiore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7100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120 PWM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220 PWM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56086"/>
                  </a:ext>
                </a:extLst>
              </a:tr>
            </a:tbl>
          </a:graphicData>
        </a:graphic>
      </p:graphicFrame>
      <p:sp>
        <p:nvSpPr>
          <p:cNvPr id="7" name="CasellaDiTesto 7">
            <a:extLst>
              <a:ext uri="{FF2B5EF4-FFF2-40B4-BE49-F238E27FC236}">
                <a16:creationId xmlns:a16="http://schemas.microsoft.com/office/drawing/2014/main" id="{15A2174C-FB09-4BC5-B937-37B081AFA6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8572" y="4445488"/>
            <a:ext cx="8631628" cy="8809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just">
              <a:lnSpc>
                <a:spcPct val="150000"/>
              </a:lnSpc>
              <a:spcBef>
                <a:spcPct val="0"/>
              </a:spcBef>
              <a:buClrTx/>
              <a:buFontTx/>
              <a:buNone/>
            </a:pPr>
            <a:r>
              <a:rPr lang="it-IT" altLang="it-IT" sz="1800" dirty="0">
                <a:latin typeface="Palatino Linotype" panose="02040502050505030304" pitchFamily="18" charset="0"/>
              </a:rPr>
              <a:t>Essa viene quindi eliminata nel software di controllo, che lavorerà quindi solo con PWM nel range [120, 220]</a:t>
            </a:r>
            <a:endParaRPr lang="it-IT" altLang="it-IT" sz="1600" b="1" dirty="0">
              <a:latin typeface="Palatino Linotype" panose="02040502050505030304" pitchFamily="18" charset="0"/>
            </a:endParaRPr>
          </a:p>
        </p:txBody>
      </p:sp>
      <p:sp>
        <p:nvSpPr>
          <p:cNvPr id="13" name="Rectangle 13">
            <a:extLst>
              <a:ext uri="{FF2B5EF4-FFF2-40B4-BE49-F238E27FC236}">
                <a16:creationId xmlns:a16="http://schemas.microsoft.com/office/drawing/2014/main" id="{B8AFD6BC-EC27-41DB-9B61-192C3221FF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324600"/>
            <a:ext cx="9144000" cy="533400"/>
          </a:xfrm>
          <a:prstGeom prst="rect">
            <a:avLst/>
          </a:prstGeom>
          <a:solidFill>
            <a:srgbClr val="007F51"/>
          </a:solidFill>
          <a:ln>
            <a:noFill/>
          </a:ln>
        </p:spPr>
        <p:txBody>
          <a:bodyPr wrap="none" anchor="ctr"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it-IT" altLang="it-IT" sz="1200" dirty="0"/>
              <a:t>15/10/2021		</a:t>
            </a:r>
            <a:r>
              <a:rPr lang="it-IT" altLang="it-IT" sz="12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Sviluppo di un Mokup per la prototipazione di architetture di controllo per Tokamak		</a:t>
            </a:r>
            <a:r>
              <a:rPr lang="it-IT" altLang="it-IT" sz="1200" dirty="0">
                <a:solidFill>
                  <a:schemeClr val="bg1"/>
                </a:solidFill>
                <a:latin typeface="Palatino Linotype" panose="02040502050505030304" pitchFamily="18" charset="0"/>
              </a:rPr>
              <a:t>Pagina </a:t>
            </a:r>
            <a:fld id="{1B9CCA1B-6ACB-479A-B160-6152B8C3A3D1}" type="slidenum">
              <a:rPr lang="it-IT" altLang="it-IT" sz="1200" smtClean="0">
                <a:solidFill>
                  <a:schemeClr val="bg1"/>
                </a:solidFill>
                <a:latin typeface="Palatino Linotype" panose="02040502050505030304" pitchFamily="18" charset="0"/>
              </a:rPr>
              <a:t>39</a:t>
            </a:fld>
            <a:endParaRPr lang="it-IT" altLang="it-IT" sz="1100" dirty="0">
              <a:solidFill>
                <a:schemeClr val="bg1"/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93799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egnaposto data 4" descr=" 6146">
            <a:extLst>
              <a:ext uri="{FF2B5EF4-FFF2-40B4-BE49-F238E27FC236}">
                <a16:creationId xmlns:a16="http://schemas.microsoft.com/office/drawing/2014/main" id="{4176A081-749B-4704-8534-774E43925FA1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it-IT" altLang="it-IT" sz="1100">
                <a:solidFill>
                  <a:schemeClr val="bg1"/>
                </a:solidFill>
              </a:rPr>
              <a:t>14/10/2021</a:t>
            </a:r>
            <a:endParaRPr lang="it-IT" altLang="it-IT" sz="1100" dirty="0">
              <a:solidFill>
                <a:schemeClr val="bg1"/>
              </a:solidFill>
            </a:endParaRPr>
          </a:p>
        </p:txBody>
      </p:sp>
      <p:sp>
        <p:nvSpPr>
          <p:cNvPr id="6147" name="Segnaposto piè di pagina 5" descr=" 6147">
            <a:extLst>
              <a:ext uri="{FF2B5EF4-FFF2-40B4-BE49-F238E27FC236}">
                <a16:creationId xmlns:a16="http://schemas.microsoft.com/office/drawing/2014/main" id="{F6044DC8-16D1-4D05-854D-34534EDE36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it-IT" altLang="it-IT" sz="1100">
                <a:solidFill>
                  <a:schemeClr val="bg1"/>
                </a:solidFill>
              </a:rPr>
              <a:t>Titolo Presentazione</a:t>
            </a:r>
            <a:endParaRPr lang="it-IT" altLang="it-IT" sz="1100" dirty="0">
              <a:solidFill>
                <a:schemeClr val="bg1"/>
              </a:solidFill>
            </a:endParaRPr>
          </a:p>
        </p:txBody>
      </p:sp>
      <p:sp>
        <p:nvSpPr>
          <p:cNvPr id="6148" name="Segnaposto numero diapositiva 6" descr=" 6148">
            <a:extLst>
              <a:ext uri="{FF2B5EF4-FFF2-40B4-BE49-F238E27FC236}">
                <a16:creationId xmlns:a16="http://schemas.microsoft.com/office/drawing/2014/main" id="{592A4D55-5770-45C6-8543-BA9E166359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it-IT" altLang="it-IT" sz="1100">
                <a:solidFill>
                  <a:schemeClr val="bg1"/>
                </a:solidFill>
              </a:rPr>
              <a:t>Pagina 2</a:t>
            </a:r>
            <a:endParaRPr lang="it-IT" altLang="it-IT" sz="1100" dirty="0">
              <a:solidFill>
                <a:schemeClr val="bg1"/>
              </a:solidFill>
            </a:endParaRPr>
          </a:p>
        </p:txBody>
      </p:sp>
      <p:sp>
        <p:nvSpPr>
          <p:cNvPr id="6149" name="Rectangle 8" descr=" 6149">
            <a:extLst>
              <a:ext uri="{FF2B5EF4-FFF2-40B4-BE49-F238E27FC236}">
                <a16:creationId xmlns:a16="http://schemas.microsoft.com/office/drawing/2014/main" id="{791C6BB1-A87E-4CC4-A357-10B0DD372A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4213" y="630238"/>
            <a:ext cx="18415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it-IT" altLang="it-IT" sz="900" dirty="0">
              <a:solidFill>
                <a:schemeClr val="bg1"/>
              </a:solidFill>
            </a:endParaRPr>
          </a:p>
        </p:txBody>
      </p:sp>
      <p:sp>
        <p:nvSpPr>
          <p:cNvPr id="11" name="Rectangle 13" descr=" 11">
            <a:extLst>
              <a:ext uri="{FF2B5EF4-FFF2-40B4-BE49-F238E27FC236}">
                <a16:creationId xmlns:a16="http://schemas.microsoft.com/office/drawing/2014/main" id="{2F60C189-D39D-4660-B473-F7154E5970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324600"/>
            <a:ext cx="9144000" cy="533400"/>
          </a:xfrm>
          <a:prstGeom prst="rect">
            <a:avLst/>
          </a:prstGeom>
          <a:solidFill>
            <a:srgbClr val="007F51"/>
          </a:solidFill>
          <a:ln>
            <a:noFill/>
          </a:ln>
        </p:spPr>
        <p:txBody>
          <a:bodyPr wrap="none" anchor="ctr"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it-IT" altLang="it-IT" sz="1200" dirty="0"/>
              <a:t>15/10/2021		</a:t>
            </a:r>
            <a:r>
              <a:rPr lang="it-IT" altLang="it-IT" sz="12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Sviluppo di un Mokup per la prototipazione di architetture di controllo per Tokamak		</a:t>
            </a:r>
            <a:r>
              <a:rPr lang="it-IT" altLang="it-IT" sz="1200" dirty="0">
                <a:solidFill>
                  <a:schemeClr val="bg1"/>
                </a:solidFill>
                <a:latin typeface="Palatino Linotype" panose="02040502050505030304" pitchFamily="18" charset="0"/>
              </a:rPr>
              <a:t>Pagina </a:t>
            </a:r>
            <a:fld id="{1B9CCA1B-6ACB-479A-B160-6152B8C3A3D1}" type="slidenum">
              <a:rPr lang="it-IT" altLang="it-IT" sz="1200" smtClean="0">
                <a:solidFill>
                  <a:schemeClr val="bg1"/>
                </a:solidFill>
                <a:latin typeface="Palatino Linotype" panose="02040502050505030304" pitchFamily="18" charset="0"/>
              </a:rPr>
              <a:t>4</a:t>
            </a:fld>
            <a:endParaRPr lang="it-IT" altLang="it-IT" sz="1100" dirty="0">
              <a:solidFill>
                <a:schemeClr val="bg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6153" name="CasellaDiTesto 3" descr=" 6153">
            <a:extLst>
              <a:ext uri="{FF2B5EF4-FFF2-40B4-BE49-F238E27FC236}">
                <a16:creationId xmlns:a16="http://schemas.microsoft.com/office/drawing/2014/main" id="{B34B3178-6BB4-4ACF-AEE5-5AB849B4E9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1797" y="858838"/>
            <a:ext cx="8101058" cy="45506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Clr>
                <a:schemeClr val="tx1">
                  <a:lumMod val="100000"/>
                </a:schemeClr>
              </a:buClr>
              <a:buSzPts val="2800"/>
              <a:buFont typeface=""/>
            </a:pPr>
            <a:r>
              <a:rPr lang="it-IT" altLang="it-IT" sz="2800" dirty="0">
                <a:latin typeface="Palatino Linotype" panose="02040502050505030304" pitchFamily="18" charset="0"/>
              </a:rPr>
              <a:t>Tokamak e fusione nucleare</a:t>
            </a:r>
          </a:p>
          <a:p>
            <a:pPr>
              <a:lnSpc>
                <a:spcPct val="150000"/>
              </a:lnSpc>
              <a:spcBef>
                <a:spcPct val="0"/>
              </a:spcBef>
              <a:buClr>
                <a:prstClr val="black"/>
              </a:buClr>
            </a:pPr>
            <a:r>
              <a:rPr lang="it-IT" altLang="it-IT" sz="2800">
                <a:latin typeface="Palatino Linotype" panose="02040502050505030304" pitchFamily="18" charset="0"/>
                <a:ea typeface="+mn-ea"/>
              </a:rPr>
              <a:t>Componenti del prototipo</a:t>
            </a:r>
          </a:p>
          <a:p>
            <a:pPr>
              <a:lnSpc>
                <a:spcPct val="150000"/>
              </a:lnSpc>
              <a:spcBef>
                <a:spcPct val="0"/>
              </a:spcBef>
              <a:buClr>
                <a:prstClr val="black"/>
              </a:buClr>
            </a:pPr>
            <a:r>
              <a:rPr lang="it-IT" altLang="it-IT" sz="2800">
                <a:latin typeface="Palatino Linotype" panose="02040502050505030304" pitchFamily="18" charset="0"/>
                <a:ea typeface="+mn-ea"/>
              </a:rPr>
              <a:t>Modellazione e stima dei parametri</a:t>
            </a:r>
          </a:p>
          <a:p>
            <a:pPr>
              <a:lnSpc>
                <a:spcPct val="150000"/>
              </a:lnSpc>
              <a:spcBef>
                <a:spcPct val="0"/>
              </a:spcBef>
              <a:buClr>
                <a:prstClr val="black"/>
              </a:buClr>
              <a:buChar char=" "/>
            </a:pPr>
            <a:r>
              <a:rPr lang="it-IT" altLang="it-IT" sz="2800">
                <a:latin typeface="Palatino Linotype" panose="02040502050505030304" pitchFamily="18" charset="0"/>
                <a:ea typeface="+mn-ea"/>
              </a:rPr>
              <a:t>                                         </a:t>
            </a:r>
            <a:endParaRPr lang="it-IT" altLang="it-IT" sz="2800" dirty="0">
              <a:latin typeface="Palatino Linotype" panose="02040502050505030304" pitchFamily="18" charset="0"/>
              <a:ea typeface="+mn-ea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Clr>
                <a:prstClr val="black"/>
              </a:buClr>
              <a:buChar char=" "/>
            </a:pPr>
            <a:r>
              <a:rPr lang="it-IT" altLang="it-IT" sz="2800">
                <a:latin typeface="Palatino Linotype" panose="02040502050505030304" pitchFamily="18" charset="0"/>
                <a:ea typeface="+mn-ea"/>
              </a:rPr>
              <a:t>                               </a:t>
            </a:r>
            <a:endParaRPr lang="it-IT" altLang="it-IT" sz="2800" dirty="0">
              <a:latin typeface="Palatino Linotype" panose="02040502050505030304" pitchFamily="18" charset="0"/>
              <a:ea typeface="+mn-ea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Clr>
                <a:prstClr val="black"/>
              </a:buClr>
              <a:buChar char=" "/>
            </a:pPr>
            <a:r>
              <a:rPr lang="it-IT" altLang="it-IT" sz="2800">
                <a:latin typeface="Palatino Linotype" panose="02040502050505030304" pitchFamily="18" charset="0"/>
                <a:ea typeface="+mn-ea"/>
              </a:rPr>
              <a:t>               </a:t>
            </a:r>
            <a:endParaRPr lang="it-IT" altLang="it-IT" sz="2800" dirty="0">
              <a:latin typeface="Palatino Linotype" panose="02040502050505030304" pitchFamily="18" charset="0"/>
            </a:endParaRPr>
          </a:p>
        </p:txBody>
      </p:sp>
      <p:sp>
        <p:nvSpPr>
          <p:cNvPr id="9" name="Rettangolo 1" descr=" 9">
            <a:extLst>
              <a:ext uri="{FF2B5EF4-FFF2-40B4-BE49-F238E27FC236}">
                <a16:creationId xmlns:a16="http://schemas.microsoft.com/office/drawing/2014/main" id="{70381004-2E86-4111-83E1-557CEBDAE0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573" y="215018"/>
            <a:ext cx="562686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it-IT" altLang="it-IT" sz="3200" b="1" u="sng" dirty="0">
                <a:solidFill>
                  <a:srgbClr val="007F51"/>
                </a:solidFill>
                <a:latin typeface="Palatino Linotype" panose="02040502050505030304" pitchFamily="18" charset="0"/>
              </a:rPr>
              <a:t>Struttura della presentazione</a:t>
            </a:r>
          </a:p>
        </p:txBody>
      </p:sp>
    </p:spTree>
    <p:extLst>
      <p:ext uri="{BB962C8B-B14F-4D97-AF65-F5344CB8AC3E}">
        <p14:creationId xmlns:p14="http://schemas.microsoft.com/office/powerpoint/2010/main" val="267847371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6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A097BF91-39F8-448B-827E-86A26734F06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99" t="8086" r="25753" b="8549"/>
          <a:stretch/>
        </p:blipFill>
        <p:spPr>
          <a:xfrm>
            <a:off x="2899094" y="436895"/>
            <a:ext cx="6244906" cy="6289009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317450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ttangolo 1">
            <a:extLst>
              <a:ext uri="{FF2B5EF4-FFF2-40B4-BE49-F238E27FC236}">
                <a16:creationId xmlns:a16="http://schemas.microsoft.com/office/drawing/2014/main" id="{207DBE64-051E-4791-BB45-3EA8284E20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484" y="3199326"/>
            <a:ext cx="3330866" cy="14118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None/>
            </a:pPr>
            <a:r>
              <a:rPr lang="en-US" altLang="it-IT" sz="4200" b="1" dirty="0" err="1">
                <a:solidFill>
                  <a:srgbClr val="007F51"/>
                </a:solidFill>
                <a:latin typeface="+mj-lt"/>
                <a:ea typeface="+mj-ea"/>
                <a:cs typeface="+mj-cs"/>
              </a:rPr>
              <a:t>Identificazione</a:t>
            </a:r>
            <a:r>
              <a:rPr lang="en-US" altLang="it-IT" sz="4200" b="1" dirty="0">
                <a:solidFill>
                  <a:srgbClr val="007F51"/>
                </a:solidFill>
                <a:latin typeface="+mj-lt"/>
                <a:ea typeface="+mj-ea"/>
                <a:cs typeface="+mj-cs"/>
              </a:rPr>
              <a:t> del </a:t>
            </a:r>
            <a:r>
              <a:rPr lang="en-US" altLang="it-IT" sz="4200" b="1" dirty="0" err="1">
                <a:solidFill>
                  <a:srgbClr val="007F51"/>
                </a:solidFill>
                <a:latin typeface="+mj-lt"/>
                <a:ea typeface="+mj-ea"/>
                <a:cs typeface="+mj-cs"/>
              </a:rPr>
              <a:t>modello</a:t>
            </a:r>
            <a:endParaRPr lang="en-US" altLang="it-IT" sz="4200" b="1" dirty="0">
              <a:solidFill>
                <a:srgbClr val="007F5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1653" y="434802"/>
            <a:ext cx="146304" cy="5280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0771" y="4546920"/>
            <a:ext cx="298323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AutoShape 6" descr="Una simulazione mostra l&amp;#39;efficienza di un reattore a fusione nucleare">
            <a:extLst>
              <a:ext uri="{FF2B5EF4-FFF2-40B4-BE49-F238E27FC236}">
                <a16:creationId xmlns:a16="http://schemas.microsoft.com/office/drawing/2014/main" id="{F35CE243-217C-4A45-8011-3261202CD5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FD5F292A-E9D0-4BF9-8B9B-16F1A22DA86A}"/>
              </a:ext>
            </a:extLst>
          </p:cNvPr>
          <p:cNvCxnSpPr>
            <a:cxnSpLocks/>
          </p:cNvCxnSpPr>
          <p:nvPr/>
        </p:nvCxnSpPr>
        <p:spPr>
          <a:xfrm>
            <a:off x="358484" y="4540128"/>
            <a:ext cx="3045041" cy="0"/>
          </a:xfrm>
          <a:prstGeom prst="line">
            <a:avLst/>
          </a:pr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Rettangolo 13">
            <a:extLst>
              <a:ext uri="{FF2B5EF4-FFF2-40B4-BE49-F238E27FC236}">
                <a16:creationId xmlns:a16="http://schemas.microsoft.com/office/drawing/2014/main" id="{EB91AA5A-4BC0-405E-A716-760665F6F793}"/>
              </a:ext>
            </a:extLst>
          </p:cNvPr>
          <p:cNvSpPr/>
          <p:nvPr/>
        </p:nvSpPr>
        <p:spPr>
          <a:xfrm>
            <a:off x="0" y="431800"/>
            <a:ext cx="1701800" cy="64135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490031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ttangolo 1">
            <a:extLst>
              <a:ext uri="{FF2B5EF4-FFF2-40B4-BE49-F238E27FC236}">
                <a16:creationId xmlns:a16="http://schemas.microsoft.com/office/drawing/2014/main" id="{207DBE64-051E-4791-BB45-3EA8284E20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5580" y="735185"/>
            <a:ext cx="2885783" cy="11064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None/>
            </a:pPr>
            <a:r>
              <a:rPr lang="en-US" altLang="it-IT" sz="3200" b="1" dirty="0" err="1">
                <a:solidFill>
                  <a:srgbClr val="007F51"/>
                </a:solidFill>
                <a:latin typeface="+mj-lt"/>
                <a:ea typeface="+mj-ea"/>
                <a:cs typeface="+mj-cs"/>
              </a:rPr>
              <a:t>Identificazione</a:t>
            </a:r>
            <a:r>
              <a:rPr lang="en-US" altLang="it-IT" sz="3200" b="1" dirty="0">
                <a:solidFill>
                  <a:srgbClr val="007F5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altLang="it-IT" sz="3200" b="1" dirty="0" err="1">
                <a:solidFill>
                  <a:srgbClr val="007F51"/>
                </a:solidFill>
                <a:latin typeface="+mj-lt"/>
                <a:ea typeface="+mj-ea"/>
                <a:cs typeface="+mj-cs"/>
              </a:rPr>
              <a:t>automatica</a:t>
            </a:r>
            <a:endParaRPr lang="en-US" altLang="it-IT" sz="3200" b="1" dirty="0">
              <a:solidFill>
                <a:srgbClr val="007F5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8C55FB34-6994-4DE3-9722-79CD7438A9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21" r="6321"/>
          <a:stretch/>
        </p:blipFill>
        <p:spPr>
          <a:xfrm>
            <a:off x="3319029" y="633619"/>
            <a:ext cx="5872976" cy="5194918"/>
          </a:xfrm>
          <a:prstGeom prst="rect">
            <a:avLst/>
          </a:prstGeom>
        </p:spPr>
      </p:pic>
      <p:sp>
        <p:nvSpPr>
          <p:cNvPr id="4" name="AutoShape 6" descr="Una simulazione mostra l&amp;#39;efficienza di un reattore a fusione nucleare">
            <a:extLst>
              <a:ext uri="{FF2B5EF4-FFF2-40B4-BE49-F238E27FC236}">
                <a16:creationId xmlns:a16="http://schemas.microsoft.com/office/drawing/2014/main" id="{F35CE243-217C-4A45-8011-3261202CD5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Rectangle 13">
            <a:extLst>
              <a:ext uri="{FF2B5EF4-FFF2-40B4-BE49-F238E27FC236}">
                <a16:creationId xmlns:a16="http://schemas.microsoft.com/office/drawing/2014/main" id="{10306E7B-14D8-4CA1-BDB9-5370A5EC0B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324600"/>
            <a:ext cx="9144000" cy="533400"/>
          </a:xfrm>
          <a:prstGeom prst="rect">
            <a:avLst/>
          </a:prstGeom>
          <a:solidFill>
            <a:srgbClr val="007F51"/>
          </a:solidFill>
          <a:ln>
            <a:noFill/>
          </a:ln>
        </p:spPr>
        <p:txBody>
          <a:bodyPr wrap="none" anchor="ctr"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it-IT" altLang="it-IT" sz="1200" dirty="0"/>
              <a:t>15/10/2021		</a:t>
            </a:r>
            <a:r>
              <a:rPr lang="it-IT" altLang="it-IT" sz="12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Sviluppo di un Mokup per la prototipazione di architetture di controllo per Tokamak		</a:t>
            </a:r>
            <a:r>
              <a:rPr lang="it-IT" altLang="it-IT" sz="1200" dirty="0">
                <a:solidFill>
                  <a:schemeClr val="bg1"/>
                </a:solidFill>
                <a:latin typeface="Palatino Linotype" panose="02040502050505030304" pitchFamily="18" charset="0"/>
              </a:rPr>
              <a:t>Pagina </a:t>
            </a:r>
            <a:fld id="{1B9CCA1B-6ACB-479A-B160-6152B8C3A3D1}" type="slidenum">
              <a:rPr lang="it-IT" altLang="it-IT" sz="1200" smtClean="0">
                <a:solidFill>
                  <a:schemeClr val="bg1"/>
                </a:solidFill>
                <a:latin typeface="Palatino Linotype" panose="02040502050505030304" pitchFamily="18" charset="0"/>
              </a:rPr>
              <a:t>41</a:t>
            </a:fld>
            <a:endParaRPr lang="it-IT" altLang="it-IT" sz="1100" dirty="0">
              <a:solidFill>
                <a:schemeClr val="bg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27" name="CasellaDiTesto 7">
            <a:extLst>
              <a:ext uri="{FF2B5EF4-FFF2-40B4-BE49-F238E27FC236}">
                <a16:creationId xmlns:a16="http://schemas.microsoft.com/office/drawing/2014/main" id="{2073803E-F048-4B48-9DFF-48FD151720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580" y="2370583"/>
            <a:ext cx="3553620" cy="342504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>
            <a:norm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ts val="600"/>
              </a:spcAft>
              <a:buClrTx/>
              <a:buNone/>
            </a:pPr>
            <a:r>
              <a:rPr lang="it-IT" altLang="it-IT" sz="1600" dirty="0">
                <a:latin typeface="Palatino Linotype" panose="02040502050505030304" pitchFamily="18" charset="0"/>
              </a:rPr>
              <a:t>Mediante la libreria:</a:t>
            </a:r>
          </a:p>
          <a:p>
            <a:pPr algn="ctr">
              <a:spcBef>
                <a:spcPct val="0"/>
              </a:spcBef>
              <a:spcAft>
                <a:spcPts val="600"/>
              </a:spcAft>
              <a:buClrTx/>
              <a:buNone/>
            </a:pPr>
            <a:r>
              <a:rPr lang="it-IT" altLang="it-IT" sz="1600" dirty="0">
                <a:latin typeface="Palatino Linotype" panose="02040502050505030304" pitchFamily="18" charset="0"/>
              </a:rPr>
              <a:t>«System </a:t>
            </a:r>
            <a:r>
              <a:rPr lang="it-IT" altLang="it-IT" sz="1600" dirty="0" err="1">
                <a:latin typeface="Palatino Linotype" panose="02040502050505030304" pitchFamily="18" charset="0"/>
              </a:rPr>
              <a:t>Identification</a:t>
            </a:r>
            <a:r>
              <a:rPr lang="it-IT" altLang="it-IT" sz="1600" dirty="0">
                <a:latin typeface="Palatino Linotype" panose="02040502050505030304" pitchFamily="18" charset="0"/>
              </a:rPr>
              <a:t> Toolbox»</a:t>
            </a:r>
          </a:p>
          <a:p>
            <a:pPr>
              <a:spcBef>
                <a:spcPct val="0"/>
              </a:spcBef>
              <a:spcAft>
                <a:spcPts val="600"/>
              </a:spcAft>
              <a:buClrTx/>
              <a:buNone/>
            </a:pPr>
            <a:r>
              <a:rPr lang="it-IT" altLang="it-IT" sz="1600" dirty="0">
                <a:latin typeface="Palatino Linotype" panose="02040502050505030304" pitchFamily="18" charset="0"/>
              </a:rPr>
              <a:t>Integrata all’interno di Matlab sono stati stimati i parametri delle funzioni di trasferimento usando in ingresso un onda trapezoidale.</a:t>
            </a:r>
          </a:p>
          <a:p>
            <a:pPr indent="-228600">
              <a:spcBef>
                <a:spcPct val="0"/>
              </a:spcBef>
              <a:spcAft>
                <a:spcPts val="600"/>
              </a:spcAft>
              <a:buClrTx/>
              <a:buFont typeface="Arial" panose="020B0604020202020204" pitchFamily="34" charset="0"/>
              <a:buChar char="•"/>
            </a:pPr>
            <a:endParaRPr lang="it-IT" altLang="it-IT" sz="1600" dirty="0">
              <a:latin typeface="Palatino Linotype" panose="02040502050505030304" pitchFamily="18" charset="0"/>
            </a:endParaRPr>
          </a:p>
          <a:p>
            <a:pPr defTabSz="914400">
              <a:spcBef>
                <a:spcPct val="0"/>
              </a:spcBef>
              <a:spcAft>
                <a:spcPts val="600"/>
              </a:spcAft>
              <a:buClrTx/>
              <a:buNone/>
            </a:pPr>
            <a:r>
              <a:rPr lang="it-IT" altLang="it-IT" sz="1600" dirty="0">
                <a:latin typeface="Palatino Linotype" panose="02040502050505030304" pitchFamily="18" charset="0"/>
              </a:rPr>
              <a:t>Sono mostrati gli esiti:</a:t>
            </a:r>
          </a:p>
          <a:p>
            <a:pPr marL="285750" indent="-285750" defTabSz="914400">
              <a:spcBef>
                <a:spcPct val="0"/>
              </a:spcBef>
              <a:spcAft>
                <a:spcPts val="600"/>
              </a:spcAft>
              <a:buClrTx/>
            </a:pPr>
            <a:r>
              <a:rPr lang="it-IT" altLang="it-IT" sz="1600" dirty="0">
                <a:latin typeface="Palatino Linotype" panose="02040502050505030304" pitchFamily="18" charset="0"/>
              </a:rPr>
              <a:t>Corrente del primario</a:t>
            </a:r>
            <a:endParaRPr lang="it-IT" altLang="it-IT" sz="1600" b="1" dirty="0">
              <a:latin typeface="Palatino Linotype" panose="02040502050505030304" pitchFamily="18" charset="0"/>
            </a:endParaRPr>
          </a:p>
          <a:p>
            <a:pPr marL="285750" indent="-285750" defTabSz="914400">
              <a:spcBef>
                <a:spcPct val="0"/>
              </a:spcBef>
              <a:spcAft>
                <a:spcPts val="600"/>
              </a:spcAft>
              <a:buClrTx/>
            </a:pPr>
            <a:r>
              <a:rPr lang="it-IT" altLang="it-IT" sz="1600" dirty="0">
                <a:latin typeface="Palatino Linotype" panose="02040502050505030304" pitchFamily="18" charset="0"/>
              </a:rPr>
              <a:t>Tensione secondario</a:t>
            </a:r>
            <a:endParaRPr lang="it-IT" altLang="it-IT" sz="1600" b="1" u="sng" dirty="0">
              <a:latin typeface="Palatino Linotype" panose="02040502050505030304" pitchFamily="18" charset="0"/>
            </a:endParaRPr>
          </a:p>
          <a:p>
            <a:pPr>
              <a:spcBef>
                <a:spcPct val="0"/>
              </a:spcBef>
              <a:spcAft>
                <a:spcPts val="600"/>
              </a:spcAft>
              <a:buClrTx/>
              <a:buNone/>
            </a:pPr>
            <a:endParaRPr lang="it-IT" altLang="it-IT" sz="1600" dirty="0">
              <a:latin typeface="Palatino Linotype" panose="02040502050505030304" pitchFamily="18" charset="0"/>
            </a:endParaRPr>
          </a:p>
        </p:txBody>
      </p: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EAEFF69C-ADE9-4883-A90F-0F4026B61734}"/>
              </a:ext>
            </a:extLst>
          </p:cNvPr>
          <p:cNvCxnSpPr>
            <a:cxnSpLocks/>
          </p:cNvCxnSpPr>
          <p:nvPr/>
        </p:nvCxnSpPr>
        <p:spPr>
          <a:xfrm>
            <a:off x="288290" y="1756265"/>
            <a:ext cx="3017520" cy="9144"/>
          </a:xfrm>
          <a:prstGeom prst="line">
            <a:avLst/>
          </a:pr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088994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8C55FB34-6994-4DE3-9722-79CD7438A9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90" r="8425" b="5464"/>
          <a:stretch/>
        </p:blipFill>
        <p:spPr>
          <a:xfrm>
            <a:off x="3319029" y="633620"/>
            <a:ext cx="5871600" cy="5193701"/>
          </a:xfrm>
          <a:prstGeom prst="rect">
            <a:avLst/>
          </a:prstGeom>
        </p:spPr>
      </p:pic>
      <p:sp>
        <p:nvSpPr>
          <p:cNvPr id="4" name="AutoShape 6" descr="Una simulazione mostra l&amp;#39;efficienza di un reattore a fusione nucleare">
            <a:extLst>
              <a:ext uri="{FF2B5EF4-FFF2-40B4-BE49-F238E27FC236}">
                <a16:creationId xmlns:a16="http://schemas.microsoft.com/office/drawing/2014/main" id="{F35CE243-217C-4A45-8011-3261202CD5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Rectangle 13">
            <a:extLst>
              <a:ext uri="{FF2B5EF4-FFF2-40B4-BE49-F238E27FC236}">
                <a16:creationId xmlns:a16="http://schemas.microsoft.com/office/drawing/2014/main" id="{10306E7B-14D8-4CA1-BDB9-5370A5EC0B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324600"/>
            <a:ext cx="9144000" cy="533400"/>
          </a:xfrm>
          <a:prstGeom prst="rect">
            <a:avLst/>
          </a:prstGeom>
          <a:solidFill>
            <a:srgbClr val="007F51"/>
          </a:solidFill>
          <a:ln>
            <a:noFill/>
          </a:ln>
        </p:spPr>
        <p:txBody>
          <a:bodyPr wrap="none" anchor="ctr"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it-IT" altLang="it-IT" sz="1200" dirty="0"/>
              <a:t>15/10/2021		</a:t>
            </a:r>
            <a:r>
              <a:rPr lang="it-IT" altLang="it-IT" sz="12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Sviluppo di un Mokup per la prototipazione di architetture di controllo per Tokamak		</a:t>
            </a:r>
            <a:r>
              <a:rPr lang="it-IT" altLang="it-IT" sz="1200" dirty="0">
                <a:solidFill>
                  <a:schemeClr val="bg1"/>
                </a:solidFill>
                <a:latin typeface="Palatino Linotype" panose="02040502050505030304" pitchFamily="18" charset="0"/>
              </a:rPr>
              <a:t>Pagina </a:t>
            </a:r>
            <a:fld id="{1B9CCA1B-6ACB-479A-B160-6152B8C3A3D1}" type="slidenum">
              <a:rPr lang="it-IT" altLang="it-IT" sz="1200" smtClean="0">
                <a:solidFill>
                  <a:schemeClr val="bg1"/>
                </a:solidFill>
                <a:latin typeface="Palatino Linotype" panose="02040502050505030304" pitchFamily="18" charset="0"/>
              </a:rPr>
              <a:t>42</a:t>
            </a:fld>
            <a:endParaRPr lang="it-IT" altLang="it-IT" sz="1100" dirty="0">
              <a:solidFill>
                <a:schemeClr val="bg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23" name="Rettangolo 1">
            <a:extLst>
              <a:ext uri="{FF2B5EF4-FFF2-40B4-BE49-F238E27FC236}">
                <a16:creationId xmlns:a16="http://schemas.microsoft.com/office/drawing/2014/main" id="{2F1418CC-5B62-4670-B4AE-E620B79292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5580" y="735185"/>
            <a:ext cx="2885783" cy="11064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None/>
            </a:pPr>
            <a:r>
              <a:rPr lang="en-US" altLang="it-IT" sz="3200" b="1" dirty="0" err="1">
                <a:solidFill>
                  <a:srgbClr val="007F51"/>
                </a:solidFill>
                <a:latin typeface="+mj-lt"/>
                <a:ea typeface="+mj-ea"/>
                <a:cs typeface="+mj-cs"/>
              </a:rPr>
              <a:t>Identificazione</a:t>
            </a:r>
            <a:r>
              <a:rPr lang="en-US" altLang="it-IT" sz="3200" b="1" dirty="0">
                <a:solidFill>
                  <a:srgbClr val="007F51"/>
                </a:solidFill>
                <a:latin typeface="+mj-lt"/>
                <a:ea typeface="+mj-ea"/>
                <a:cs typeface="+mj-cs"/>
              </a:rPr>
              <a:t>  </a:t>
            </a:r>
            <a:r>
              <a:rPr lang="en-US" altLang="it-IT" sz="3200" b="1" dirty="0" err="1">
                <a:solidFill>
                  <a:srgbClr val="007F51"/>
                </a:solidFill>
                <a:latin typeface="+mj-lt"/>
                <a:ea typeface="+mj-ea"/>
                <a:cs typeface="+mj-cs"/>
              </a:rPr>
              <a:t>manuale</a:t>
            </a:r>
            <a:endParaRPr lang="en-US" altLang="it-IT" sz="3200" b="1" dirty="0">
              <a:solidFill>
                <a:srgbClr val="007F5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4" name="CasellaDiTesto 7">
            <a:extLst>
              <a:ext uri="{FF2B5EF4-FFF2-40B4-BE49-F238E27FC236}">
                <a16:creationId xmlns:a16="http://schemas.microsoft.com/office/drawing/2014/main" id="{01C6130F-1287-42A0-9595-62B3023DAD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7799" y="2370583"/>
            <a:ext cx="3300393" cy="342504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>
            <a:norm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just" defTabSz="914400">
              <a:spcBef>
                <a:spcPct val="0"/>
              </a:spcBef>
              <a:spcAft>
                <a:spcPts val="600"/>
              </a:spcAft>
              <a:buClrTx/>
              <a:buNone/>
            </a:pPr>
            <a:r>
              <a:rPr lang="it-IT" altLang="it-IT" sz="1600" dirty="0">
                <a:latin typeface="Palatino Linotype" panose="02040502050505030304" pitchFamily="18" charset="0"/>
              </a:rPr>
              <a:t>Partendo dalle stime automatiche viste precedentemente, mediante un lavoro di tuning dei parametri si è calcolato un modello più aderente alla realtà</a:t>
            </a:r>
          </a:p>
          <a:p>
            <a:pPr defTabSz="914400">
              <a:spcBef>
                <a:spcPct val="0"/>
              </a:spcBef>
              <a:spcAft>
                <a:spcPts val="600"/>
              </a:spcAft>
              <a:buClrTx/>
              <a:buNone/>
            </a:pPr>
            <a:endParaRPr lang="it-IT" altLang="it-IT" sz="1600" b="1" u="sng" dirty="0">
              <a:solidFill>
                <a:schemeClr val="tx1"/>
              </a:solidFill>
              <a:latin typeface="Palatino Linotype" panose="02040502050505030304" pitchFamily="18" charset="0"/>
              <a:ea typeface="+mn-ea"/>
            </a:endParaRPr>
          </a:p>
          <a:p>
            <a:pPr defTabSz="914400">
              <a:spcBef>
                <a:spcPct val="0"/>
              </a:spcBef>
              <a:spcAft>
                <a:spcPts val="600"/>
              </a:spcAft>
              <a:buClrTx/>
              <a:buNone/>
            </a:pPr>
            <a:r>
              <a:rPr lang="it-IT" altLang="it-IT" sz="1600" dirty="0">
                <a:latin typeface="Palatino Linotype" panose="02040502050505030304" pitchFamily="18" charset="0"/>
              </a:rPr>
              <a:t>Sono mostrati gli esiti:</a:t>
            </a:r>
          </a:p>
          <a:p>
            <a:pPr marL="285750" indent="-285750" defTabSz="914400">
              <a:spcBef>
                <a:spcPct val="0"/>
              </a:spcBef>
              <a:spcAft>
                <a:spcPts val="600"/>
              </a:spcAft>
              <a:buClrTx/>
            </a:pPr>
            <a:r>
              <a:rPr lang="it-IT" altLang="it-IT" sz="1600" dirty="0">
                <a:latin typeface="Palatino Linotype" panose="02040502050505030304" pitchFamily="18" charset="0"/>
              </a:rPr>
              <a:t>Corrente del primario</a:t>
            </a:r>
            <a:endParaRPr lang="it-IT" altLang="it-IT" sz="1600" b="1" dirty="0">
              <a:latin typeface="Palatino Linotype" panose="02040502050505030304" pitchFamily="18" charset="0"/>
            </a:endParaRPr>
          </a:p>
          <a:p>
            <a:pPr marL="285750" indent="-285750" defTabSz="914400">
              <a:spcBef>
                <a:spcPct val="0"/>
              </a:spcBef>
              <a:spcAft>
                <a:spcPts val="600"/>
              </a:spcAft>
              <a:buClrTx/>
            </a:pPr>
            <a:r>
              <a:rPr lang="it-IT" altLang="it-IT" sz="1600" dirty="0">
                <a:latin typeface="Palatino Linotype" panose="02040502050505030304" pitchFamily="18" charset="0"/>
              </a:rPr>
              <a:t>Tensione secondario</a:t>
            </a:r>
            <a:endParaRPr lang="it-IT" altLang="it-IT" sz="1600" b="1" u="sng" dirty="0">
              <a:latin typeface="Palatino Linotype" panose="02040502050505030304" pitchFamily="18" charset="0"/>
            </a:endParaRPr>
          </a:p>
        </p:txBody>
      </p:sp>
      <p:cxnSp>
        <p:nvCxnSpPr>
          <p:cNvPr id="28" name="Connettore diritto 27">
            <a:extLst>
              <a:ext uri="{FF2B5EF4-FFF2-40B4-BE49-F238E27FC236}">
                <a16:creationId xmlns:a16="http://schemas.microsoft.com/office/drawing/2014/main" id="{7A3CA4C4-AC88-4578-AC73-40649D8B568A}"/>
              </a:ext>
            </a:extLst>
          </p:cNvPr>
          <p:cNvCxnSpPr>
            <a:cxnSpLocks/>
          </p:cNvCxnSpPr>
          <p:nvPr/>
        </p:nvCxnSpPr>
        <p:spPr>
          <a:xfrm>
            <a:off x="288290" y="1756265"/>
            <a:ext cx="3017520" cy="9144"/>
          </a:xfrm>
          <a:prstGeom prst="line">
            <a:avLst/>
          </a:pr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003859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ttangolo 1" descr=" 22">
            <a:extLst>
              <a:ext uri="{FF2B5EF4-FFF2-40B4-BE49-F238E27FC236}">
                <a16:creationId xmlns:a16="http://schemas.microsoft.com/office/drawing/2014/main" id="{207DBE64-051E-4791-BB45-3EA8284E20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684" y="155544"/>
            <a:ext cx="6564618" cy="58477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None/>
            </a:pPr>
            <a:r>
              <a:rPr lang="it-IT" altLang="it-IT" sz="3200" b="1" u="sng" dirty="0">
                <a:solidFill>
                  <a:srgbClr val="007F51"/>
                </a:solidFill>
                <a:latin typeface="Palatino Linotype" panose="02040502050505030304" pitchFamily="18" charset="0"/>
              </a:rPr>
              <a:t>Funzioni di trasferimento stimate </a:t>
            </a:r>
          </a:p>
        </p:txBody>
      </p:sp>
      <p:sp>
        <p:nvSpPr>
          <p:cNvPr id="4" name="AutoShape 6" descr=" 4">
            <a:extLst>
              <a:ext uri="{FF2B5EF4-FFF2-40B4-BE49-F238E27FC236}">
                <a16:creationId xmlns:a16="http://schemas.microsoft.com/office/drawing/2014/main" id="{F35CE243-217C-4A45-8011-3261202CD5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sellaDiTesto 5" descr=" 6">
                <a:extLst>
                  <a:ext uri="{FF2B5EF4-FFF2-40B4-BE49-F238E27FC236}">
                    <a16:creationId xmlns:a16="http://schemas.microsoft.com/office/drawing/2014/main" id="{FADCB2F2-04EC-4B20-8D44-E7C2FA6A1D9D}"/>
                  </a:ext>
                </a:extLst>
              </p:cNvPr>
              <p:cNvSpPr txBox="1"/>
              <p:nvPr/>
            </p:nvSpPr>
            <p:spPr>
              <a:xfrm>
                <a:off x="4572000" y="1272453"/>
                <a:ext cx="4476775" cy="1213387"/>
              </a:xfrm>
              <a:prstGeom prst="roundRect">
                <a:avLst>
                  <a:gd name="adj" fmla="val 21703"/>
                </a:avLst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it-IT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d>
                            <m:dPr>
                              <m:ctrlP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  <m:d>
                            <m:dPr>
                              <m:ctrlP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den>
                      </m:f>
                      <m:r>
                        <a:rPr lang="it-IT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8,5 </m:t>
                          </m:r>
                          <m:r>
                            <a:rPr lang="it-IT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p>
                            <m:sSupPr>
                              <m:ctrlPr>
                                <a:rPr lang="it-IT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−3</m:t>
                              </m:r>
                            </m:sup>
                          </m:sSup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num>
                        <m:den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3,6</m:t>
                          </m:r>
                          <m:r>
                            <a:rPr lang="it-IT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p>
                            <m:sSupPr>
                              <m:ctrlPr>
                                <a:rPr lang="it-IT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it-IT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  <m:r>
                            <a:rPr lang="it-IT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den>
                      </m:f>
                    </m:oMath>
                  </m:oMathPara>
                </a14:m>
                <a:endParaRPr lang="it-IT" sz="3200" dirty="0"/>
              </a:p>
            </p:txBody>
          </p:sp>
        </mc:Choice>
        <mc:Fallback xmlns="">
          <p:sp>
            <p:nvSpPr>
              <p:cNvPr id="6" name="CasellaDiTesto 5" descr=" 6">
                <a:extLst>
                  <a:ext uri="{FF2B5EF4-FFF2-40B4-BE49-F238E27FC236}">
                    <a16:creationId xmlns:a16="http://schemas.microsoft.com/office/drawing/2014/main" id="{FADCB2F2-04EC-4B20-8D44-E7C2FA6A1D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1272453"/>
                <a:ext cx="4476775" cy="1213387"/>
              </a:xfrm>
              <a:prstGeom prst="roundRect">
                <a:avLst>
                  <a:gd name="adj" fmla="val 21703"/>
                </a:avLst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sellaDiTesto 6" descr=" 7">
                <a:extLst>
                  <a:ext uri="{FF2B5EF4-FFF2-40B4-BE49-F238E27FC236}">
                    <a16:creationId xmlns:a16="http://schemas.microsoft.com/office/drawing/2014/main" id="{F7F13E6E-630A-450D-9082-30B0E7DB4A51}"/>
                  </a:ext>
                </a:extLst>
              </p:cNvPr>
              <p:cNvSpPr txBox="1"/>
              <p:nvPr/>
            </p:nvSpPr>
            <p:spPr>
              <a:xfrm>
                <a:off x="179684" y="720939"/>
                <a:ext cx="4196687" cy="1164173"/>
              </a:xfrm>
              <a:prstGeom prst="roundRect">
                <a:avLst>
                  <a:gd name="adj" fmla="val 21703"/>
                </a:avLst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it-IT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  <m:d>
                            <m:dPr>
                              <m:ctrlP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num>
                        <m:den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𝑃𝑊𝑀</m:t>
                          </m:r>
                          <m:d>
                            <m:dPr>
                              <m:ctrlP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den>
                      </m:f>
                      <m:r>
                        <a:rPr lang="it-IT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8,4</m:t>
                          </m:r>
                        </m:num>
                        <m:den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0,022</m:t>
                          </m:r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den>
                      </m:f>
                    </m:oMath>
                  </m:oMathPara>
                </a14:m>
                <a:endParaRPr lang="it-IT" sz="3200" dirty="0"/>
              </a:p>
            </p:txBody>
          </p:sp>
        </mc:Choice>
        <mc:Fallback xmlns="">
          <p:sp>
            <p:nvSpPr>
              <p:cNvPr id="7" name="CasellaDiTesto 6" descr=" 7">
                <a:extLst>
                  <a:ext uri="{FF2B5EF4-FFF2-40B4-BE49-F238E27FC236}">
                    <a16:creationId xmlns:a16="http://schemas.microsoft.com/office/drawing/2014/main" id="{F7F13E6E-630A-450D-9082-30B0E7DB4A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684" y="720939"/>
                <a:ext cx="4196687" cy="1164173"/>
              </a:xfrm>
              <a:prstGeom prst="roundRect">
                <a:avLst>
                  <a:gd name="adj" fmla="val 21703"/>
                </a:avLst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sellaDiTesto 7" descr=" 8">
                <a:extLst>
                  <a:ext uri="{FF2B5EF4-FFF2-40B4-BE49-F238E27FC236}">
                    <a16:creationId xmlns:a16="http://schemas.microsoft.com/office/drawing/2014/main" id="{4B73491D-787D-4EE2-A06B-37E89DEF652F}"/>
                  </a:ext>
                </a:extLst>
              </p:cNvPr>
              <p:cNvSpPr txBox="1"/>
              <p:nvPr/>
            </p:nvSpPr>
            <p:spPr>
              <a:xfrm>
                <a:off x="288573" y="2580527"/>
                <a:ext cx="8598949" cy="1351055"/>
              </a:xfrm>
              <a:prstGeom prst="roundRect">
                <a:avLst>
                  <a:gd name="adj" fmla="val 21703"/>
                </a:avLst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it-IT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36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it-IT" sz="3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d>
                            <m:dPr>
                              <m:ctrlPr>
                                <a:rPr lang="it-IT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36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num>
                        <m:den>
                          <m:r>
                            <a:rPr lang="it-IT" sz="3600" i="1">
                              <a:latin typeface="Cambria Math" panose="02040503050406030204" pitchFamily="18" charset="0"/>
                            </a:rPr>
                            <m:t>𝑃𝑊𝑀</m:t>
                          </m:r>
                          <m:d>
                            <m:dPr>
                              <m:ctrlPr>
                                <a:rPr lang="it-IT" sz="3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36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den>
                      </m:f>
                      <m:r>
                        <a:rPr lang="it-IT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3600" b="0" i="1" smtClean="0">
                              <a:latin typeface="Cambria Math" panose="02040503050406030204" pitchFamily="18" charset="0"/>
                            </a:rPr>
                            <m:t>9,1 </m:t>
                          </m:r>
                          <m:r>
                            <a:rPr lang="it-IT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p>
                            <m:sSupPr>
                              <m:ctrlPr>
                                <a:rPr lang="it-IT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it-IT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it-IT" sz="36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num>
                        <m:den>
                          <m:sSup>
                            <m:sSupPr>
                              <m:ctrlPr>
                                <a:rPr lang="it-IT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36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it-IT" sz="3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it-IT" sz="3600" b="0" i="1" smtClean="0">
                              <a:latin typeface="Cambria Math" panose="02040503050406030204" pitchFamily="18" charset="0"/>
                            </a:rPr>
                            <m:t>+2,8</m:t>
                          </m:r>
                          <m:r>
                            <a:rPr lang="it-IT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p>
                            <m:sSupPr>
                              <m:ctrlPr>
                                <a:rPr lang="it-IT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it-IT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it-IT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it-IT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it-IT" sz="3600" b="0" i="1" smtClean="0">
                              <a:latin typeface="Cambria Math" panose="02040503050406030204" pitchFamily="18" charset="0"/>
                            </a:rPr>
                            <m:t>+1,3</m:t>
                          </m:r>
                          <m:r>
                            <a:rPr lang="it-IT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p>
                            <m:sSupPr>
                              <m:ctrlPr>
                                <a:rPr lang="it-IT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it-IT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it-IT" sz="3600" dirty="0"/>
              </a:p>
            </p:txBody>
          </p:sp>
        </mc:Choice>
        <mc:Fallback xmlns="">
          <p:sp>
            <p:nvSpPr>
              <p:cNvPr id="8" name="CasellaDiTesto 7" descr=" 8">
                <a:extLst>
                  <a:ext uri="{FF2B5EF4-FFF2-40B4-BE49-F238E27FC236}">
                    <a16:creationId xmlns:a16="http://schemas.microsoft.com/office/drawing/2014/main" id="{4B73491D-787D-4EE2-A06B-37E89DEF65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573" y="2580527"/>
                <a:ext cx="8598949" cy="1351055"/>
              </a:xfrm>
              <a:prstGeom prst="roundRect">
                <a:avLst>
                  <a:gd name="adj" fmla="val 21703"/>
                </a:avLst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CasellaDiTesto 1" descr=" 2">
                <a:extLst>
                  <a:ext uri="{FF2B5EF4-FFF2-40B4-BE49-F238E27FC236}">
                    <a16:creationId xmlns:a16="http://schemas.microsoft.com/office/drawing/2014/main" id="{12E4C67E-74B6-4282-8960-E09A14162670}"/>
                  </a:ext>
                </a:extLst>
              </p:cNvPr>
              <p:cNvSpPr txBox="1"/>
              <p:nvPr/>
            </p:nvSpPr>
            <p:spPr>
              <a:xfrm>
                <a:off x="5894563" y="4144941"/>
                <a:ext cx="3003259" cy="18577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800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it-IT" sz="28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it-IT" sz="2800" i="1">
                        <a:latin typeface="Cambria Math" panose="02040503050406030204" pitchFamily="18" charset="0"/>
                      </a:rPr>
                      <m:t>=9,1</m:t>
                    </m:r>
                    <m:r>
                      <a:rPr lang="it-IT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it-IT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it-IT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endParaRPr lang="it-IT" sz="28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8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it-IT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it-IT" sz="28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it-IT" sz="28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it-IT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it-IT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≈−2752,77</m:t>
                    </m:r>
                  </m:oMath>
                </a14:m>
                <a:endParaRPr lang="it-IT" sz="28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it-IT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it-IT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≈−47,2251</m:t>
                    </m:r>
                  </m:oMath>
                </a14:m>
                <a:endParaRPr lang="it-IT" sz="2800" dirty="0"/>
              </a:p>
            </p:txBody>
          </p:sp>
        </mc:Choice>
        <mc:Fallback xmlns="">
          <p:sp>
            <p:nvSpPr>
              <p:cNvPr id="2" name="CasellaDiTesto 1" descr=" 2">
                <a:extLst>
                  <a:ext uri="{FF2B5EF4-FFF2-40B4-BE49-F238E27FC236}">
                    <a16:creationId xmlns:a16="http://schemas.microsoft.com/office/drawing/2014/main" id="{12E4C67E-74B6-4282-8960-E09A141626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4563" y="4144941"/>
                <a:ext cx="3003259" cy="185775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asellaDiTesto 2" descr=" 3">
            <a:extLst>
              <a:ext uri="{FF2B5EF4-FFF2-40B4-BE49-F238E27FC236}">
                <a16:creationId xmlns:a16="http://schemas.microsoft.com/office/drawing/2014/main" id="{2E8EFC71-EF1C-4AA4-B1E1-711F40B6EAD4}"/>
              </a:ext>
            </a:extLst>
          </p:cNvPr>
          <p:cNvSpPr txBox="1"/>
          <p:nvPr/>
        </p:nvSpPr>
        <p:spPr>
          <a:xfrm>
            <a:off x="438138" y="4860223"/>
            <a:ext cx="65266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solidFill>
                  <a:srgbClr val="000000"/>
                </a:solidFill>
                <a:latin typeface="Palatino Linotype" panose="02040502050505030304" pitchFamily="18" charset="0"/>
                <a:ea typeface="MS PGothic" panose="020B0600070205080204" pitchFamily="34" charset="-128"/>
              </a:rPr>
              <a:t>I parametri possono essere riassunti come:</a:t>
            </a:r>
          </a:p>
        </p:txBody>
      </p:sp>
      <p:sp>
        <p:nvSpPr>
          <p:cNvPr id="15" name="Rectangle 13" descr=" 15">
            <a:extLst>
              <a:ext uri="{FF2B5EF4-FFF2-40B4-BE49-F238E27FC236}">
                <a16:creationId xmlns:a16="http://schemas.microsoft.com/office/drawing/2014/main" id="{861FCD98-7027-4B29-969D-A0799A8406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324600"/>
            <a:ext cx="9144000" cy="533400"/>
          </a:xfrm>
          <a:prstGeom prst="rect">
            <a:avLst/>
          </a:prstGeom>
          <a:solidFill>
            <a:srgbClr val="007F51"/>
          </a:solidFill>
          <a:ln>
            <a:noFill/>
          </a:ln>
        </p:spPr>
        <p:txBody>
          <a:bodyPr wrap="none" anchor="ctr"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it-IT" altLang="it-IT" sz="1200" dirty="0"/>
              <a:t>15/10/2021		</a:t>
            </a:r>
            <a:r>
              <a:rPr lang="it-IT" altLang="it-IT" sz="12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Sviluppo di un Mokup per la prototipazione di architetture di controllo per Tokamak		</a:t>
            </a:r>
            <a:r>
              <a:rPr lang="it-IT" altLang="it-IT" sz="1200" dirty="0">
                <a:solidFill>
                  <a:schemeClr val="bg1"/>
                </a:solidFill>
                <a:latin typeface="Palatino Linotype" panose="02040502050505030304" pitchFamily="18" charset="0"/>
              </a:rPr>
              <a:t>Pagina </a:t>
            </a:r>
            <a:fld id="{1B9CCA1B-6ACB-479A-B160-6152B8C3A3D1}" type="slidenum">
              <a:rPr lang="it-IT" altLang="it-IT" sz="1200" smtClean="0">
                <a:solidFill>
                  <a:schemeClr val="bg1"/>
                </a:solidFill>
                <a:latin typeface="Palatino Linotype" panose="02040502050505030304" pitchFamily="18" charset="0"/>
              </a:rPr>
              <a:t>43</a:t>
            </a:fld>
            <a:endParaRPr lang="it-IT" altLang="it-IT" sz="1100" dirty="0">
              <a:solidFill>
                <a:schemeClr val="bg1"/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336277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1653" y="434802"/>
            <a:ext cx="146304" cy="5280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0771" y="4546920"/>
            <a:ext cx="30175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66206B0D-A91A-487F-901C-201343C42C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49211" y="1370067"/>
            <a:ext cx="5133261" cy="3966611"/>
          </a:xfrm>
          <a:prstGeom prst="rect">
            <a:avLst/>
          </a:prstGeom>
        </p:spPr>
      </p:pic>
      <p:sp>
        <p:nvSpPr>
          <p:cNvPr id="4" name="AutoShape 6" descr="Una simulazione mostra l&amp;#39;efficienza di un reattore a fusione nucleare">
            <a:extLst>
              <a:ext uri="{FF2B5EF4-FFF2-40B4-BE49-F238E27FC236}">
                <a16:creationId xmlns:a16="http://schemas.microsoft.com/office/drawing/2014/main" id="{F35CE243-217C-4A45-8011-3261202CD5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739DC8E-90E4-4B3F-BE9C-9127FCC8F5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324600"/>
            <a:ext cx="9144000" cy="533400"/>
          </a:xfrm>
          <a:prstGeom prst="rect">
            <a:avLst/>
          </a:prstGeom>
          <a:solidFill>
            <a:srgbClr val="007F51"/>
          </a:solidFill>
          <a:ln>
            <a:noFill/>
          </a:ln>
        </p:spPr>
        <p:txBody>
          <a:bodyPr wrap="none" anchor="ctr"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it-IT" altLang="it-IT" sz="1200" dirty="0"/>
              <a:t>15/10/2021		</a:t>
            </a:r>
            <a:r>
              <a:rPr lang="it-IT" altLang="it-IT" sz="12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Sviluppo di un Mokup per la prototipazione di architetture di controllo per Tokamak		</a:t>
            </a:r>
            <a:r>
              <a:rPr lang="it-IT" altLang="it-IT" sz="1200" dirty="0">
                <a:solidFill>
                  <a:schemeClr val="bg1"/>
                </a:solidFill>
                <a:latin typeface="Palatino Linotype" panose="02040502050505030304" pitchFamily="18" charset="0"/>
              </a:rPr>
              <a:t>Pagina </a:t>
            </a:r>
            <a:fld id="{1B9CCA1B-6ACB-479A-B160-6152B8C3A3D1}" type="slidenum">
              <a:rPr lang="it-IT" altLang="it-IT" sz="1200" smtClean="0">
                <a:solidFill>
                  <a:schemeClr val="bg1"/>
                </a:solidFill>
                <a:latin typeface="Palatino Linotype" panose="02040502050505030304" pitchFamily="18" charset="0"/>
              </a:rPr>
              <a:t>44</a:t>
            </a:fld>
            <a:endParaRPr lang="it-IT" altLang="it-IT" sz="1100" dirty="0">
              <a:solidFill>
                <a:schemeClr val="bg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CD4D69A8-DD60-4A07-8FE6-7B0C3A8CD353}"/>
              </a:ext>
            </a:extLst>
          </p:cNvPr>
          <p:cNvSpPr/>
          <p:nvPr/>
        </p:nvSpPr>
        <p:spPr>
          <a:xfrm>
            <a:off x="0" y="431800"/>
            <a:ext cx="1701800" cy="64135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1">
            <a:extLst>
              <a:ext uri="{FF2B5EF4-FFF2-40B4-BE49-F238E27FC236}">
                <a16:creationId xmlns:a16="http://schemas.microsoft.com/office/drawing/2014/main" id="{5F25C559-01CD-4303-8C11-738C4D96E4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0770" y="3771899"/>
            <a:ext cx="3017520" cy="89749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None/>
            </a:pPr>
            <a:r>
              <a:rPr lang="en-US" altLang="it-IT" sz="4200" b="1" dirty="0">
                <a:solidFill>
                  <a:srgbClr val="007F51"/>
                </a:solidFill>
                <a:latin typeface="+mj-lt"/>
                <a:ea typeface="+mj-ea"/>
                <a:cs typeface="+mj-cs"/>
              </a:rPr>
              <a:t>Test 1</a:t>
            </a:r>
            <a:r>
              <a:rPr lang="en-US" altLang="it-IT" sz="4200" b="1" kern="1200" dirty="0">
                <a:solidFill>
                  <a:srgbClr val="007F51"/>
                </a:solidFill>
                <a:latin typeface="+mj-lt"/>
                <a:ea typeface="+mj-ea"/>
                <a:cs typeface="+mj-cs"/>
              </a:rPr>
              <a:t> </a:t>
            </a:r>
          </a:p>
        </p:txBody>
      </p:sp>
      <p:cxnSp>
        <p:nvCxnSpPr>
          <p:cNvPr id="16" name="Connettore diritto 15">
            <a:extLst>
              <a:ext uri="{FF2B5EF4-FFF2-40B4-BE49-F238E27FC236}">
                <a16:creationId xmlns:a16="http://schemas.microsoft.com/office/drawing/2014/main" id="{A495984A-104D-42F7-AF8D-626581CF1FD4}"/>
              </a:ext>
            </a:extLst>
          </p:cNvPr>
          <p:cNvCxnSpPr>
            <a:cxnSpLocks/>
          </p:cNvCxnSpPr>
          <p:nvPr/>
        </p:nvCxnSpPr>
        <p:spPr>
          <a:xfrm>
            <a:off x="360771" y="4546920"/>
            <a:ext cx="3017520" cy="9144"/>
          </a:xfrm>
          <a:prstGeom prst="line">
            <a:avLst/>
          </a:pr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189730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1653" y="434802"/>
            <a:ext cx="146304" cy="5280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0771" y="4546920"/>
            <a:ext cx="30175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66206B0D-A91A-487F-901C-201343C42C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49211" y="1370067"/>
            <a:ext cx="5133261" cy="3966611"/>
          </a:xfrm>
          <a:prstGeom prst="rect">
            <a:avLst/>
          </a:prstGeom>
        </p:spPr>
      </p:pic>
      <p:sp>
        <p:nvSpPr>
          <p:cNvPr id="4" name="AutoShape 6" descr="Una simulazione mostra l&amp;#39;efficienza di un reattore a fusione nucleare">
            <a:extLst>
              <a:ext uri="{FF2B5EF4-FFF2-40B4-BE49-F238E27FC236}">
                <a16:creationId xmlns:a16="http://schemas.microsoft.com/office/drawing/2014/main" id="{F35CE243-217C-4A45-8011-3261202CD5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4DEE436-4EC5-45C0-A27D-B8C8F6DE31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324600"/>
            <a:ext cx="9144000" cy="533400"/>
          </a:xfrm>
          <a:prstGeom prst="rect">
            <a:avLst/>
          </a:prstGeom>
          <a:solidFill>
            <a:srgbClr val="007F51"/>
          </a:solidFill>
          <a:ln>
            <a:noFill/>
          </a:ln>
        </p:spPr>
        <p:txBody>
          <a:bodyPr wrap="none" anchor="ctr"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it-IT" altLang="it-IT" sz="1200" dirty="0"/>
              <a:t>15/10/2021		</a:t>
            </a:r>
            <a:r>
              <a:rPr lang="it-IT" altLang="it-IT" sz="12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Sviluppo di un Mokup per la prototipazione di architetture di controllo per Tokamak		</a:t>
            </a:r>
            <a:r>
              <a:rPr lang="it-IT" altLang="it-IT" sz="1200" dirty="0">
                <a:solidFill>
                  <a:schemeClr val="bg1"/>
                </a:solidFill>
                <a:latin typeface="Palatino Linotype" panose="02040502050505030304" pitchFamily="18" charset="0"/>
              </a:rPr>
              <a:t>Pagina </a:t>
            </a:r>
            <a:fld id="{1B9CCA1B-6ACB-479A-B160-6152B8C3A3D1}" type="slidenum">
              <a:rPr lang="it-IT" altLang="it-IT" sz="1200" smtClean="0">
                <a:solidFill>
                  <a:schemeClr val="bg1"/>
                </a:solidFill>
                <a:latin typeface="Palatino Linotype" panose="02040502050505030304" pitchFamily="18" charset="0"/>
              </a:rPr>
              <a:t>45</a:t>
            </a:fld>
            <a:endParaRPr lang="it-IT" altLang="it-IT" sz="1100" dirty="0">
              <a:solidFill>
                <a:schemeClr val="bg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2CC7D744-68E9-43E8-9B36-08A575828B55}"/>
              </a:ext>
            </a:extLst>
          </p:cNvPr>
          <p:cNvSpPr/>
          <p:nvPr/>
        </p:nvSpPr>
        <p:spPr>
          <a:xfrm>
            <a:off x="0" y="431800"/>
            <a:ext cx="1701800" cy="64135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1">
            <a:extLst>
              <a:ext uri="{FF2B5EF4-FFF2-40B4-BE49-F238E27FC236}">
                <a16:creationId xmlns:a16="http://schemas.microsoft.com/office/drawing/2014/main" id="{23CACDBB-6695-4BDD-91E6-8740A7767E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0770" y="3771899"/>
            <a:ext cx="3017520" cy="89749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None/>
            </a:pPr>
            <a:r>
              <a:rPr lang="en-US" altLang="it-IT" sz="4200" b="1" dirty="0">
                <a:solidFill>
                  <a:srgbClr val="007F51"/>
                </a:solidFill>
                <a:latin typeface="+mj-lt"/>
                <a:ea typeface="+mj-ea"/>
                <a:cs typeface="+mj-cs"/>
              </a:rPr>
              <a:t>Test 2</a:t>
            </a:r>
            <a:r>
              <a:rPr lang="en-US" altLang="it-IT" sz="4200" b="1" kern="1200" dirty="0">
                <a:solidFill>
                  <a:srgbClr val="007F51"/>
                </a:solidFill>
                <a:latin typeface="+mj-lt"/>
                <a:ea typeface="+mj-ea"/>
                <a:cs typeface="+mj-cs"/>
              </a:rPr>
              <a:t> </a:t>
            </a:r>
          </a:p>
        </p:txBody>
      </p:sp>
      <p:cxnSp>
        <p:nvCxnSpPr>
          <p:cNvPr id="16" name="Connettore diritto 15">
            <a:extLst>
              <a:ext uri="{FF2B5EF4-FFF2-40B4-BE49-F238E27FC236}">
                <a16:creationId xmlns:a16="http://schemas.microsoft.com/office/drawing/2014/main" id="{170FFA68-D4E1-4AB1-924E-3C965D950510}"/>
              </a:ext>
            </a:extLst>
          </p:cNvPr>
          <p:cNvCxnSpPr>
            <a:cxnSpLocks/>
          </p:cNvCxnSpPr>
          <p:nvPr/>
        </p:nvCxnSpPr>
        <p:spPr>
          <a:xfrm>
            <a:off x="360771" y="4546920"/>
            <a:ext cx="3017520" cy="9144"/>
          </a:xfrm>
          <a:prstGeom prst="line">
            <a:avLst/>
          </a:pr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21636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ttangolo 1">
            <a:extLst>
              <a:ext uri="{FF2B5EF4-FFF2-40B4-BE49-F238E27FC236}">
                <a16:creationId xmlns:a16="http://schemas.microsoft.com/office/drawing/2014/main" id="{207DBE64-051E-4791-BB45-3EA8284E20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0770" y="3771899"/>
            <a:ext cx="3017520" cy="89749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None/>
            </a:pPr>
            <a:r>
              <a:rPr lang="en-US" altLang="it-IT" sz="4200" b="1" kern="1200" dirty="0">
                <a:solidFill>
                  <a:srgbClr val="007F51"/>
                </a:solidFill>
                <a:latin typeface="+mj-lt"/>
                <a:ea typeface="+mj-ea"/>
                <a:cs typeface="+mj-cs"/>
              </a:rPr>
              <a:t>Test 3 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1653" y="434802"/>
            <a:ext cx="146304" cy="5280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0771" y="4546920"/>
            <a:ext cx="30175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66206B0D-A91A-487F-901C-201343C42C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8456" y="1370067"/>
            <a:ext cx="5134772" cy="3966611"/>
          </a:xfrm>
          <a:prstGeom prst="rect">
            <a:avLst/>
          </a:prstGeom>
        </p:spPr>
      </p:pic>
      <p:sp>
        <p:nvSpPr>
          <p:cNvPr id="4" name="AutoShape 6" descr="Una simulazione mostra l&amp;#39;efficienza di un reattore a fusione nucleare">
            <a:extLst>
              <a:ext uri="{FF2B5EF4-FFF2-40B4-BE49-F238E27FC236}">
                <a16:creationId xmlns:a16="http://schemas.microsoft.com/office/drawing/2014/main" id="{F35CE243-217C-4A45-8011-3261202CD5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4D2FA01-362C-4045-BD8D-EA21C67045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324600"/>
            <a:ext cx="9144000" cy="533400"/>
          </a:xfrm>
          <a:prstGeom prst="rect">
            <a:avLst/>
          </a:prstGeom>
          <a:solidFill>
            <a:srgbClr val="007F51"/>
          </a:solidFill>
          <a:ln>
            <a:noFill/>
          </a:ln>
        </p:spPr>
        <p:txBody>
          <a:bodyPr wrap="none" anchor="ctr"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it-IT" altLang="it-IT" sz="1200" dirty="0"/>
              <a:t>15/10/2021		</a:t>
            </a:r>
            <a:r>
              <a:rPr lang="it-IT" altLang="it-IT" sz="12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Sviluppo di un Mokup per la prototipazione di architetture di controllo per Tokamak		</a:t>
            </a:r>
            <a:r>
              <a:rPr lang="it-IT" altLang="it-IT" sz="1200" dirty="0">
                <a:solidFill>
                  <a:schemeClr val="bg1"/>
                </a:solidFill>
                <a:latin typeface="Palatino Linotype" panose="02040502050505030304" pitchFamily="18" charset="0"/>
              </a:rPr>
              <a:t>Pagina </a:t>
            </a:r>
            <a:fld id="{1B9CCA1B-6ACB-479A-B160-6152B8C3A3D1}" type="slidenum">
              <a:rPr lang="it-IT" altLang="it-IT" sz="1200" smtClean="0">
                <a:solidFill>
                  <a:schemeClr val="bg1"/>
                </a:solidFill>
                <a:latin typeface="Palatino Linotype" panose="02040502050505030304" pitchFamily="18" charset="0"/>
              </a:rPr>
              <a:t>46</a:t>
            </a:fld>
            <a:endParaRPr lang="it-IT" altLang="it-IT" sz="1100" dirty="0">
              <a:solidFill>
                <a:schemeClr val="bg1"/>
              </a:solidFill>
              <a:latin typeface="Palatino Linotype" panose="02040502050505030304" pitchFamily="18" charset="0"/>
            </a:endParaRPr>
          </a:p>
        </p:txBody>
      </p:sp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15BA81F8-F8D9-43C5-9526-06AE430B933E}"/>
              </a:ext>
            </a:extLst>
          </p:cNvPr>
          <p:cNvCxnSpPr>
            <a:cxnSpLocks/>
          </p:cNvCxnSpPr>
          <p:nvPr/>
        </p:nvCxnSpPr>
        <p:spPr>
          <a:xfrm>
            <a:off x="360771" y="4546920"/>
            <a:ext cx="3017520" cy="9144"/>
          </a:xfrm>
          <a:prstGeom prst="line">
            <a:avLst/>
          </a:pr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Rettangolo 12">
            <a:extLst>
              <a:ext uri="{FF2B5EF4-FFF2-40B4-BE49-F238E27FC236}">
                <a16:creationId xmlns:a16="http://schemas.microsoft.com/office/drawing/2014/main" id="{B07D14CD-7CB0-4096-AC8B-B5030CFAE994}"/>
              </a:ext>
            </a:extLst>
          </p:cNvPr>
          <p:cNvSpPr/>
          <p:nvPr/>
        </p:nvSpPr>
        <p:spPr>
          <a:xfrm>
            <a:off x="0" y="431800"/>
            <a:ext cx="1701800" cy="64135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0418954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594D6AA1-A0E1-45F9-8E25-BAB8092293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ttangolo 1">
            <a:extLst>
              <a:ext uri="{FF2B5EF4-FFF2-40B4-BE49-F238E27FC236}">
                <a16:creationId xmlns:a16="http://schemas.microsoft.com/office/drawing/2014/main" id="{207DBE64-051E-4791-BB45-3EA8284E20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8649" y="557189"/>
            <a:ext cx="7886699" cy="12962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None/>
            </a:pPr>
            <a:r>
              <a:rPr lang="it-IT" altLang="it-IT" sz="3600" b="1" dirty="0">
                <a:solidFill>
                  <a:srgbClr val="007F51"/>
                </a:solidFill>
                <a:latin typeface="+mj-lt"/>
                <a:ea typeface="+mj-ea"/>
                <a:cs typeface="+mj-cs"/>
              </a:rPr>
              <a:t>Sviluppo</a:t>
            </a:r>
            <a:r>
              <a:rPr lang="en-US" altLang="it-IT" sz="3600" b="1" dirty="0">
                <a:solidFill>
                  <a:srgbClr val="007F51"/>
                </a:solidFill>
                <a:latin typeface="+mj-lt"/>
                <a:ea typeface="+mj-ea"/>
                <a:cs typeface="+mj-cs"/>
              </a:rPr>
              <a:t> del </a:t>
            </a:r>
            <a:r>
              <a:rPr lang="it-IT" altLang="it-IT" sz="3600" b="1" dirty="0">
                <a:solidFill>
                  <a:srgbClr val="007F51"/>
                </a:solidFill>
                <a:latin typeface="+mj-lt"/>
                <a:ea typeface="+mj-ea"/>
                <a:cs typeface="+mj-cs"/>
              </a:rPr>
              <a:t>controllore</a:t>
            </a:r>
          </a:p>
        </p:txBody>
      </p:sp>
      <p:pic>
        <p:nvPicPr>
          <p:cNvPr id="3" name="Immagine 2" descr="Immagine che contiene testo, dispositivo, calibro&#10;&#10;Descrizione generata automaticamente">
            <a:extLst>
              <a:ext uri="{FF2B5EF4-FFF2-40B4-BE49-F238E27FC236}">
                <a16:creationId xmlns:a16="http://schemas.microsoft.com/office/drawing/2014/main" id="{93E1B5C8-0D9F-4501-9242-A82577D630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4078142"/>
            <a:ext cx="7886699" cy="1123855"/>
          </a:xfrm>
          <a:prstGeom prst="rect">
            <a:avLst/>
          </a:prstGeom>
        </p:spPr>
      </p:pic>
      <p:sp>
        <p:nvSpPr>
          <p:cNvPr id="4" name="AutoShape 6" descr="Una simulazione mostra l&amp;#39;efficienza di un reattore a fusione nucleare">
            <a:extLst>
              <a:ext uri="{FF2B5EF4-FFF2-40B4-BE49-F238E27FC236}">
                <a16:creationId xmlns:a16="http://schemas.microsoft.com/office/drawing/2014/main" id="{F35CE243-217C-4A45-8011-3261202CD5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5B145154-1BDD-47C7-AF53-785452103D46}"/>
              </a:ext>
            </a:extLst>
          </p:cNvPr>
          <p:cNvCxnSpPr>
            <a:cxnSpLocks/>
          </p:cNvCxnSpPr>
          <p:nvPr/>
        </p:nvCxnSpPr>
        <p:spPr>
          <a:xfrm>
            <a:off x="1955800" y="1936750"/>
            <a:ext cx="5441950" cy="0"/>
          </a:xfrm>
          <a:prstGeom prst="line">
            <a:avLst/>
          </a:pr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328043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1A95671B-3CC6-4792-9114-B74FAEA224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ttangolo 1">
            <a:extLst>
              <a:ext uri="{FF2B5EF4-FFF2-40B4-BE49-F238E27FC236}">
                <a16:creationId xmlns:a16="http://schemas.microsoft.com/office/drawing/2014/main" id="{207DBE64-051E-4791-BB45-3EA8284E20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6138" y="174032"/>
            <a:ext cx="7631723" cy="11118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None/>
            </a:pPr>
            <a:r>
              <a:rPr lang="it-IT" altLang="it-IT" sz="3600" b="1" dirty="0">
                <a:solidFill>
                  <a:srgbClr val="007F51"/>
                </a:solidFill>
                <a:latin typeface="+mj-lt"/>
                <a:ea typeface="+mj-ea"/>
                <a:cs typeface="+mj-cs"/>
              </a:rPr>
              <a:t>Obiettivi di controllo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CasellaDiTesto 7">
                <a:extLst>
                  <a:ext uri="{FF2B5EF4-FFF2-40B4-BE49-F238E27FC236}">
                    <a16:creationId xmlns:a16="http://schemas.microsoft.com/office/drawing/2014/main" id="{2073803E-F048-4B48-9DFF-48FD1517207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56138" y="1459906"/>
                <a:ext cx="7631722" cy="1549993"/>
              </a:xfrm>
              <a:prstGeom prst="rect">
                <a:avLst/>
              </a:prstGeom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lIns="91440" tIns="45720" rIns="91440" bIns="45720" rtlCol="0" anchor="ctr">
                <a:noAutofit/>
              </a:bodyPr>
              <a:lstStyle>
                <a:lvl1pPr>
                  <a:spcBef>
                    <a:spcPct val="20000"/>
                  </a:spcBef>
                  <a:buClr>
                    <a:srgbClr val="822433"/>
                  </a:buClr>
                  <a:buChar char="•"/>
                  <a:defRPr sz="2400">
                    <a:solidFill>
                      <a:srgbClr val="000000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600">
                    <a:solidFill>
                      <a:srgbClr val="000000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rgbClr val="000000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rgbClr val="000000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rgbClr val="000000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rgbClr val="000000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rgbClr val="000000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defTabSz="914400">
                  <a:lnSpc>
                    <a:spcPct val="90000"/>
                  </a:lnSpc>
                  <a:spcBef>
                    <a:spcPct val="0"/>
                  </a:spcBef>
                  <a:spcAft>
                    <a:spcPts val="600"/>
                  </a:spcAft>
                  <a:buClrTx/>
                  <a:buNone/>
                </a:pPr>
                <a:r>
                  <a:rPr lang="it-IT" altLang="it-IT" sz="1800" dirty="0">
                    <a:solidFill>
                      <a:schemeClr val="tx1"/>
                    </a:solidFill>
                    <a:latin typeface="Palatino Linotype" panose="02040502050505030304" pitchFamily="18" charset="0"/>
                    <a:ea typeface="+mn-ea"/>
                  </a:rPr>
                  <a:t>Inseguimento asintotico di segnali costanti per l’uscita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altLang="it-IT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it-IT" altLang="it-IT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𝑉</m:t>
                        </m:r>
                      </m:e>
                      <m:sub>
                        <m:r>
                          <a:rPr lang="it-IT" altLang="it-IT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2</m:t>
                        </m:r>
                      </m:sub>
                    </m:sSub>
                  </m:oMath>
                </a14:m>
                <a:endParaRPr lang="it-IT" altLang="it-IT" sz="1800" dirty="0">
                  <a:solidFill>
                    <a:schemeClr val="tx1"/>
                  </a:solidFill>
                  <a:latin typeface="Palatino Linotype" panose="02040502050505030304" pitchFamily="18" charset="0"/>
                  <a:ea typeface="+mn-ea"/>
                </a:endParaRPr>
              </a:p>
            </p:txBody>
          </p:sp>
        </mc:Choice>
        <mc:Fallback>
          <p:sp>
            <p:nvSpPr>
              <p:cNvPr id="27" name="CasellaDiTesto 7">
                <a:extLst>
                  <a:ext uri="{FF2B5EF4-FFF2-40B4-BE49-F238E27FC236}">
                    <a16:creationId xmlns:a16="http://schemas.microsoft.com/office/drawing/2014/main" id="{2073803E-F048-4B48-9DFF-48FD151720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56138" y="1459906"/>
                <a:ext cx="7631722" cy="154999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Immagine 7" descr="Immagine che contiene testo, dispositivo, calibro&#10;&#10;Descrizione generata automaticamente">
            <a:extLst>
              <a:ext uri="{FF2B5EF4-FFF2-40B4-BE49-F238E27FC236}">
                <a16:creationId xmlns:a16="http://schemas.microsoft.com/office/drawing/2014/main" id="{CDD7060C-7457-4972-99EB-DDABAB012D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365" y="3792918"/>
            <a:ext cx="7886696" cy="1123854"/>
          </a:xfrm>
          <a:prstGeom prst="rect">
            <a:avLst/>
          </a:prstGeom>
        </p:spPr>
      </p:pic>
      <p:sp>
        <p:nvSpPr>
          <p:cNvPr id="4" name="AutoShape 6" descr="Una simulazione mostra l&amp;#39;efficienza di un reattore a fusione nucleare">
            <a:extLst>
              <a:ext uri="{FF2B5EF4-FFF2-40B4-BE49-F238E27FC236}">
                <a16:creationId xmlns:a16="http://schemas.microsoft.com/office/drawing/2014/main" id="{F35CE243-217C-4A45-8011-3261202CD5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0A63939-7151-422D-9210-CEEB581B7D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324600"/>
            <a:ext cx="9144000" cy="533400"/>
          </a:xfrm>
          <a:prstGeom prst="rect">
            <a:avLst/>
          </a:prstGeom>
          <a:solidFill>
            <a:srgbClr val="007F51"/>
          </a:solidFill>
          <a:ln>
            <a:noFill/>
          </a:ln>
        </p:spPr>
        <p:txBody>
          <a:bodyPr wrap="none" anchor="ctr"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spcAft>
                <a:spcPts val="600"/>
              </a:spcAft>
              <a:buClrTx/>
              <a:buFontTx/>
              <a:buNone/>
            </a:pPr>
            <a:r>
              <a:rPr lang="it-IT" altLang="it-IT" sz="1200" dirty="0"/>
              <a:t>15/10/2021		</a:t>
            </a:r>
            <a:r>
              <a:rPr lang="it-IT" altLang="it-IT" sz="12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Sviluppo di un Mokup per la prototipazione di architetture di controllo per Tokamak		</a:t>
            </a:r>
            <a:r>
              <a:rPr lang="it-IT" altLang="it-IT" sz="1200" dirty="0">
                <a:solidFill>
                  <a:schemeClr val="bg1"/>
                </a:solidFill>
                <a:latin typeface="Palatino Linotype" panose="02040502050505030304" pitchFamily="18" charset="0"/>
              </a:rPr>
              <a:t>Pagina </a:t>
            </a:r>
            <a:fld id="{1B9CCA1B-6ACB-479A-B160-6152B8C3A3D1}" type="slidenum">
              <a:rPr lang="it-IT" altLang="it-IT" sz="1200" smtClean="0">
                <a:solidFill>
                  <a:schemeClr val="bg1"/>
                </a:solidFill>
                <a:latin typeface="Palatino Linotype" panose="02040502050505030304" pitchFamily="18" charset="0"/>
              </a:rPr>
              <a:pPr algn="ctr">
                <a:spcBef>
                  <a:spcPct val="0"/>
                </a:spcBef>
                <a:spcAft>
                  <a:spcPts val="600"/>
                </a:spcAft>
                <a:buClrTx/>
                <a:buFontTx/>
                <a:buNone/>
              </a:pPr>
              <a:t>48</a:t>
            </a:fld>
            <a:endParaRPr lang="it-IT" altLang="it-IT" sz="1100">
              <a:solidFill>
                <a:schemeClr val="bg1"/>
              </a:solidFill>
              <a:latin typeface="Palatino Linotype" panose="02040502050505030304" pitchFamily="18" charset="0"/>
            </a:endParaRPr>
          </a:p>
        </p:txBody>
      </p:sp>
      <p:cxnSp>
        <p:nvCxnSpPr>
          <p:cNvPr id="13" name="Connettore diritto 12">
            <a:extLst>
              <a:ext uri="{FF2B5EF4-FFF2-40B4-BE49-F238E27FC236}">
                <a16:creationId xmlns:a16="http://schemas.microsoft.com/office/drawing/2014/main" id="{5914DEEB-5343-41F2-B351-670073D8C680}"/>
              </a:ext>
            </a:extLst>
          </p:cNvPr>
          <p:cNvCxnSpPr>
            <a:cxnSpLocks/>
          </p:cNvCxnSpPr>
          <p:nvPr/>
        </p:nvCxnSpPr>
        <p:spPr>
          <a:xfrm>
            <a:off x="1851025" y="1155700"/>
            <a:ext cx="5441950" cy="0"/>
          </a:xfrm>
          <a:prstGeom prst="line">
            <a:avLst/>
          </a:pr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377535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ttangolo 1">
            <a:extLst>
              <a:ext uri="{FF2B5EF4-FFF2-40B4-BE49-F238E27FC236}">
                <a16:creationId xmlns:a16="http://schemas.microsoft.com/office/drawing/2014/main" id="{207DBE64-051E-4791-BB45-3EA8284E20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6138" y="174032"/>
            <a:ext cx="7631723" cy="11118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None/>
            </a:pPr>
            <a:r>
              <a:rPr lang="it-IT" altLang="it-IT" sz="3600" b="1" dirty="0">
                <a:solidFill>
                  <a:srgbClr val="007F51"/>
                </a:solidFill>
                <a:latin typeface="+mj-lt"/>
                <a:ea typeface="+mj-ea"/>
                <a:cs typeface="+mj-cs"/>
              </a:rPr>
              <a:t>Obiettivi di controllo</a:t>
            </a:r>
          </a:p>
        </p:txBody>
      </p:sp>
      <p:pic>
        <p:nvPicPr>
          <p:cNvPr id="8" name="Immagine 7" descr="Immagine che contiene testo, dispositivo, calibro&#10;&#10;Descrizione generata automaticamente">
            <a:extLst>
              <a:ext uri="{FF2B5EF4-FFF2-40B4-BE49-F238E27FC236}">
                <a16:creationId xmlns:a16="http://schemas.microsoft.com/office/drawing/2014/main" id="{CDD7060C-7457-4972-99EB-DDABAB012D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365" y="3792918"/>
            <a:ext cx="7886696" cy="1123854"/>
          </a:xfrm>
          <a:prstGeom prst="rect">
            <a:avLst/>
          </a:prstGeom>
        </p:spPr>
      </p:pic>
      <p:sp>
        <p:nvSpPr>
          <p:cNvPr id="4" name="AutoShape 6" descr="Una simulazione mostra l&amp;#39;efficienza di un reattore a fusione nucleare">
            <a:extLst>
              <a:ext uri="{FF2B5EF4-FFF2-40B4-BE49-F238E27FC236}">
                <a16:creationId xmlns:a16="http://schemas.microsoft.com/office/drawing/2014/main" id="{F35CE243-217C-4A45-8011-3261202CD5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0A63939-7151-422D-9210-CEEB581B7D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324600"/>
            <a:ext cx="9144000" cy="533400"/>
          </a:xfrm>
          <a:prstGeom prst="rect">
            <a:avLst/>
          </a:prstGeom>
          <a:solidFill>
            <a:srgbClr val="007F51"/>
          </a:solidFill>
          <a:ln>
            <a:noFill/>
          </a:ln>
        </p:spPr>
        <p:txBody>
          <a:bodyPr wrap="none" anchor="ctr"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spcAft>
                <a:spcPts val="600"/>
              </a:spcAft>
              <a:buClrTx/>
              <a:buFontTx/>
              <a:buNone/>
            </a:pPr>
            <a:r>
              <a:rPr lang="it-IT" altLang="it-IT" sz="1200" dirty="0"/>
              <a:t>15/10/2021		</a:t>
            </a:r>
            <a:r>
              <a:rPr lang="it-IT" altLang="it-IT" sz="12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Sviluppo di un Mokup per la prototipazione di architetture di controllo per Tokamak		</a:t>
            </a:r>
            <a:r>
              <a:rPr lang="it-IT" altLang="it-IT" sz="1200" dirty="0">
                <a:solidFill>
                  <a:schemeClr val="bg1"/>
                </a:solidFill>
                <a:latin typeface="Palatino Linotype" panose="02040502050505030304" pitchFamily="18" charset="0"/>
              </a:rPr>
              <a:t>Pagina </a:t>
            </a:r>
            <a:fld id="{1B9CCA1B-6ACB-479A-B160-6152B8C3A3D1}" type="slidenum">
              <a:rPr lang="it-IT" altLang="it-IT" sz="1200" smtClean="0">
                <a:solidFill>
                  <a:schemeClr val="bg1"/>
                </a:solidFill>
                <a:latin typeface="Palatino Linotype" panose="02040502050505030304" pitchFamily="18" charset="0"/>
              </a:rPr>
              <a:pPr algn="ctr">
                <a:spcBef>
                  <a:spcPct val="0"/>
                </a:spcBef>
                <a:spcAft>
                  <a:spcPts val="600"/>
                </a:spcAft>
                <a:buClrTx/>
                <a:buFontTx/>
                <a:buNone/>
              </a:pPr>
              <a:t>49</a:t>
            </a:fld>
            <a:endParaRPr lang="it-IT" altLang="it-IT" sz="1100">
              <a:solidFill>
                <a:schemeClr val="bg1"/>
              </a:solidFill>
              <a:latin typeface="Palatino Linotype" panose="02040502050505030304" pitchFamily="18" charset="0"/>
            </a:endParaRPr>
          </a:p>
        </p:txBody>
      </p:sp>
      <p:cxnSp>
        <p:nvCxnSpPr>
          <p:cNvPr id="13" name="Connettore diritto 12">
            <a:extLst>
              <a:ext uri="{FF2B5EF4-FFF2-40B4-BE49-F238E27FC236}">
                <a16:creationId xmlns:a16="http://schemas.microsoft.com/office/drawing/2014/main" id="{5914DEEB-5343-41F2-B351-670073D8C680}"/>
              </a:ext>
            </a:extLst>
          </p:cNvPr>
          <p:cNvCxnSpPr>
            <a:cxnSpLocks/>
          </p:cNvCxnSpPr>
          <p:nvPr/>
        </p:nvCxnSpPr>
        <p:spPr>
          <a:xfrm>
            <a:off x="1851025" y="1155700"/>
            <a:ext cx="5441950" cy="0"/>
          </a:xfrm>
          <a:prstGeom prst="line">
            <a:avLst/>
          </a:pr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CasellaDiTesto 15">
                <a:extLst>
                  <a:ext uri="{FF2B5EF4-FFF2-40B4-BE49-F238E27FC236}">
                    <a16:creationId xmlns:a16="http://schemas.microsoft.com/office/drawing/2014/main" id="{6F8C32E6-37B8-48FB-B1D2-72161710D87D}"/>
                  </a:ext>
                </a:extLst>
              </p:cNvPr>
              <p:cNvSpPr txBox="1"/>
              <p:nvPr/>
            </p:nvSpPr>
            <p:spPr>
              <a:xfrm>
                <a:off x="3325109" y="2774763"/>
                <a:ext cx="2489207" cy="4179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𝑒𝑚</m:t>
                          </m:r>
                        </m:sub>
                      </m:sSub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sSub>
                        <m:sSub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</m:acc>
                        </m:e>
                        <m:sub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sSub>
                        <m:sSub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it-IT" sz="2400" dirty="0"/>
              </a:p>
            </p:txBody>
          </p:sp>
        </mc:Choice>
        <mc:Fallback>
          <p:sp>
            <p:nvSpPr>
              <p:cNvPr id="16" name="CasellaDiTesto 15">
                <a:extLst>
                  <a:ext uri="{FF2B5EF4-FFF2-40B4-BE49-F238E27FC236}">
                    <a16:creationId xmlns:a16="http://schemas.microsoft.com/office/drawing/2014/main" id="{6F8C32E6-37B8-48FB-B1D2-72161710D8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5109" y="2774763"/>
                <a:ext cx="2489207" cy="41793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CasellaDiTesto 7">
                <a:extLst>
                  <a:ext uri="{FF2B5EF4-FFF2-40B4-BE49-F238E27FC236}">
                    <a16:creationId xmlns:a16="http://schemas.microsoft.com/office/drawing/2014/main" id="{631736BB-C3C5-457E-A9F8-28D5EE8CCA9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56138" y="1459906"/>
                <a:ext cx="7631722" cy="1549993"/>
              </a:xfrm>
              <a:prstGeom prst="rect">
                <a:avLst/>
              </a:prstGeom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lIns="91440" tIns="45720" rIns="91440" bIns="45720" rtlCol="0" anchor="ctr">
                <a:noAutofit/>
              </a:bodyPr>
              <a:lstStyle>
                <a:lvl1pPr>
                  <a:spcBef>
                    <a:spcPct val="20000"/>
                  </a:spcBef>
                  <a:buClr>
                    <a:srgbClr val="822433"/>
                  </a:buClr>
                  <a:buChar char="•"/>
                  <a:defRPr sz="2400">
                    <a:solidFill>
                      <a:srgbClr val="000000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600">
                    <a:solidFill>
                      <a:srgbClr val="000000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rgbClr val="000000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rgbClr val="000000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rgbClr val="000000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rgbClr val="000000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rgbClr val="000000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defTabSz="914400">
                  <a:lnSpc>
                    <a:spcPct val="90000"/>
                  </a:lnSpc>
                  <a:spcBef>
                    <a:spcPct val="0"/>
                  </a:spcBef>
                  <a:spcAft>
                    <a:spcPts val="600"/>
                  </a:spcAft>
                  <a:buClrTx/>
                  <a:buNone/>
                </a:pPr>
                <a:r>
                  <a:rPr lang="it-IT" altLang="it-IT" sz="1800" dirty="0">
                    <a:solidFill>
                      <a:schemeClr val="tx1"/>
                    </a:solidFill>
                    <a:latin typeface="Palatino Linotype" panose="02040502050505030304" pitchFamily="18" charset="0"/>
                    <a:ea typeface="+mn-ea"/>
                  </a:rPr>
                  <a:t>Inseguimento asintotico di segnali costanti per l’uscita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altLang="it-IT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it-IT" altLang="it-IT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𝑉</m:t>
                        </m:r>
                      </m:e>
                      <m:sub>
                        <m:r>
                          <a:rPr lang="it-IT" altLang="it-IT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2</m:t>
                        </m:r>
                      </m:sub>
                    </m:sSub>
                  </m:oMath>
                </a14:m>
                <a:endParaRPr lang="it-IT" altLang="it-IT" sz="1800" dirty="0">
                  <a:solidFill>
                    <a:schemeClr val="tx1"/>
                  </a:solidFill>
                  <a:latin typeface="Palatino Linotype" panose="02040502050505030304" pitchFamily="18" charset="0"/>
                  <a:ea typeface="+mn-ea"/>
                </a:endParaRPr>
              </a:p>
            </p:txBody>
          </p:sp>
        </mc:Choice>
        <mc:Fallback>
          <p:sp>
            <p:nvSpPr>
              <p:cNvPr id="9" name="CasellaDiTesto 7">
                <a:extLst>
                  <a:ext uri="{FF2B5EF4-FFF2-40B4-BE49-F238E27FC236}">
                    <a16:creationId xmlns:a16="http://schemas.microsoft.com/office/drawing/2014/main" id="{631736BB-C3C5-457E-A9F8-28D5EE8CCA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56138" y="1459906"/>
                <a:ext cx="7631722" cy="154999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715516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egnaposto data 4" descr=" 6146">
            <a:extLst>
              <a:ext uri="{FF2B5EF4-FFF2-40B4-BE49-F238E27FC236}">
                <a16:creationId xmlns:a16="http://schemas.microsoft.com/office/drawing/2014/main" id="{4176A081-749B-4704-8534-774E43925FA1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it-IT" altLang="it-IT" sz="1100">
                <a:solidFill>
                  <a:schemeClr val="bg1"/>
                </a:solidFill>
              </a:rPr>
              <a:t>14/10/2021</a:t>
            </a:r>
            <a:endParaRPr lang="it-IT" altLang="it-IT" sz="1100" dirty="0">
              <a:solidFill>
                <a:schemeClr val="bg1"/>
              </a:solidFill>
            </a:endParaRPr>
          </a:p>
        </p:txBody>
      </p:sp>
      <p:sp>
        <p:nvSpPr>
          <p:cNvPr id="6147" name="Segnaposto piè di pagina 5" descr=" 6147">
            <a:extLst>
              <a:ext uri="{FF2B5EF4-FFF2-40B4-BE49-F238E27FC236}">
                <a16:creationId xmlns:a16="http://schemas.microsoft.com/office/drawing/2014/main" id="{F6044DC8-16D1-4D05-854D-34534EDE36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it-IT" altLang="it-IT" sz="1100">
                <a:solidFill>
                  <a:schemeClr val="bg1"/>
                </a:solidFill>
              </a:rPr>
              <a:t>Titolo Presentazione</a:t>
            </a:r>
            <a:endParaRPr lang="it-IT" altLang="it-IT" sz="1100" dirty="0">
              <a:solidFill>
                <a:schemeClr val="bg1"/>
              </a:solidFill>
            </a:endParaRPr>
          </a:p>
        </p:txBody>
      </p:sp>
      <p:sp>
        <p:nvSpPr>
          <p:cNvPr id="6148" name="Segnaposto numero diapositiva 6" descr=" 6148">
            <a:extLst>
              <a:ext uri="{FF2B5EF4-FFF2-40B4-BE49-F238E27FC236}">
                <a16:creationId xmlns:a16="http://schemas.microsoft.com/office/drawing/2014/main" id="{592A4D55-5770-45C6-8543-BA9E166359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it-IT" altLang="it-IT" sz="1100">
                <a:solidFill>
                  <a:schemeClr val="bg1"/>
                </a:solidFill>
              </a:rPr>
              <a:t>Pagina 2</a:t>
            </a:r>
            <a:endParaRPr lang="it-IT" altLang="it-IT" sz="1100" dirty="0">
              <a:solidFill>
                <a:schemeClr val="bg1"/>
              </a:solidFill>
            </a:endParaRPr>
          </a:p>
        </p:txBody>
      </p:sp>
      <p:sp>
        <p:nvSpPr>
          <p:cNvPr id="6149" name="Rectangle 8" descr=" 6149">
            <a:extLst>
              <a:ext uri="{FF2B5EF4-FFF2-40B4-BE49-F238E27FC236}">
                <a16:creationId xmlns:a16="http://schemas.microsoft.com/office/drawing/2014/main" id="{791C6BB1-A87E-4CC4-A357-10B0DD372A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4213" y="630238"/>
            <a:ext cx="18415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it-IT" altLang="it-IT" sz="900" dirty="0">
              <a:solidFill>
                <a:schemeClr val="bg1"/>
              </a:solidFill>
            </a:endParaRPr>
          </a:p>
        </p:txBody>
      </p:sp>
      <p:sp>
        <p:nvSpPr>
          <p:cNvPr id="11" name="Rectangle 13" descr=" 11">
            <a:extLst>
              <a:ext uri="{FF2B5EF4-FFF2-40B4-BE49-F238E27FC236}">
                <a16:creationId xmlns:a16="http://schemas.microsoft.com/office/drawing/2014/main" id="{2F60C189-D39D-4660-B473-F7154E5970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324600"/>
            <a:ext cx="9144000" cy="533400"/>
          </a:xfrm>
          <a:prstGeom prst="rect">
            <a:avLst/>
          </a:prstGeom>
          <a:solidFill>
            <a:srgbClr val="007F51"/>
          </a:solidFill>
          <a:ln>
            <a:noFill/>
          </a:ln>
        </p:spPr>
        <p:txBody>
          <a:bodyPr wrap="none" anchor="ctr"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it-IT" altLang="it-IT" sz="1200" dirty="0"/>
              <a:t>15/10/2021		</a:t>
            </a:r>
            <a:r>
              <a:rPr lang="it-IT" altLang="it-IT" sz="12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Sviluppo di un Mokup per la prototipazione di architetture di controllo per Tokamak		</a:t>
            </a:r>
            <a:r>
              <a:rPr lang="it-IT" altLang="it-IT" sz="1200" dirty="0">
                <a:solidFill>
                  <a:schemeClr val="bg1"/>
                </a:solidFill>
                <a:latin typeface="Palatino Linotype" panose="02040502050505030304" pitchFamily="18" charset="0"/>
              </a:rPr>
              <a:t>Pagina </a:t>
            </a:r>
            <a:fld id="{1B9CCA1B-6ACB-479A-B160-6152B8C3A3D1}" type="slidenum">
              <a:rPr lang="it-IT" altLang="it-IT" sz="1200" smtClean="0">
                <a:solidFill>
                  <a:schemeClr val="bg1"/>
                </a:solidFill>
                <a:latin typeface="Palatino Linotype" panose="02040502050505030304" pitchFamily="18" charset="0"/>
              </a:rPr>
              <a:t>5</a:t>
            </a:fld>
            <a:endParaRPr lang="it-IT" altLang="it-IT" sz="1100" dirty="0">
              <a:solidFill>
                <a:schemeClr val="bg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6153" name="CasellaDiTesto 3" descr=" 6153">
            <a:extLst>
              <a:ext uri="{FF2B5EF4-FFF2-40B4-BE49-F238E27FC236}">
                <a16:creationId xmlns:a16="http://schemas.microsoft.com/office/drawing/2014/main" id="{B34B3178-6BB4-4ACF-AEE5-5AB849B4E9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1797" y="858838"/>
            <a:ext cx="8101058" cy="45506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Clr>
                <a:schemeClr val="tx1">
                  <a:lumMod val="100000"/>
                </a:schemeClr>
              </a:buClr>
              <a:buSzPts val="2800"/>
              <a:buFont typeface=""/>
            </a:pPr>
            <a:r>
              <a:rPr lang="it-IT" altLang="it-IT" sz="2800" dirty="0">
                <a:latin typeface="Palatino Linotype" panose="02040502050505030304" pitchFamily="18" charset="0"/>
              </a:rPr>
              <a:t>Tokamak e fusione nucleare</a:t>
            </a:r>
          </a:p>
          <a:p>
            <a:pPr>
              <a:lnSpc>
                <a:spcPct val="150000"/>
              </a:lnSpc>
              <a:spcBef>
                <a:spcPct val="0"/>
              </a:spcBef>
              <a:buClr>
                <a:prstClr val="black"/>
              </a:buClr>
            </a:pPr>
            <a:r>
              <a:rPr lang="it-IT" altLang="it-IT" sz="2800">
                <a:latin typeface="Palatino Linotype" panose="02040502050505030304" pitchFamily="18" charset="0"/>
                <a:ea typeface="+mn-ea"/>
              </a:rPr>
              <a:t>Componenti del prototipo</a:t>
            </a:r>
          </a:p>
          <a:p>
            <a:pPr>
              <a:lnSpc>
                <a:spcPct val="150000"/>
              </a:lnSpc>
              <a:spcBef>
                <a:spcPct val="0"/>
              </a:spcBef>
              <a:buClr>
                <a:prstClr val="black"/>
              </a:buClr>
            </a:pPr>
            <a:r>
              <a:rPr lang="it-IT" altLang="it-IT" sz="2800">
                <a:latin typeface="Palatino Linotype" panose="02040502050505030304" pitchFamily="18" charset="0"/>
                <a:ea typeface="+mn-ea"/>
              </a:rPr>
              <a:t>Modellazione e stima dei parametri</a:t>
            </a:r>
          </a:p>
          <a:p>
            <a:pPr>
              <a:lnSpc>
                <a:spcPct val="150000"/>
              </a:lnSpc>
              <a:spcBef>
                <a:spcPct val="0"/>
              </a:spcBef>
              <a:buClr>
                <a:prstClr val="black"/>
              </a:buClr>
            </a:pPr>
            <a:r>
              <a:rPr lang="it-IT" altLang="it-IT" sz="2800">
                <a:latin typeface="Palatino Linotype" panose="02040502050505030304" pitchFamily="18" charset="0"/>
                <a:ea typeface="+mn-ea"/>
              </a:rPr>
              <a:t>Creazione del controllo e implementazione</a:t>
            </a:r>
          </a:p>
          <a:p>
            <a:pPr>
              <a:lnSpc>
                <a:spcPct val="150000"/>
              </a:lnSpc>
              <a:spcBef>
                <a:spcPct val="0"/>
              </a:spcBef>
              <a:buClr>
                <a:prstClr val="black"/>
              </a:buClr>
              <a:buChar char=" "/>
            </a:pPr>
            <a:r>
              <a:rPr lang="it-IT" altLang="it-IT" sz="2800">
                <a:latin typeface="Palatino Linotype" panose="02040502050505030304" pitchFamily="18" charset="0"/>
                <a:ea typeface="+mn-ea"/>
              </a:rPr>
              <a:t>                               </a:t>
            </a:r>
            <a:endParaRPr lang="it-IT" altLang="it-IT" sz="2800" dirty="0">
              <a:latin typeface="Palatino Linotype" panose="02040502050505030304" pitchFamily="18" charset="0"/>
              <a:ea typeface="+mn-ea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Clr>
                <a:prstClr val="black"/>
              </a:buClr>
              <a:buChar char=" "/>
            </a:pPr>
            <a:r>
              <a:rPr lang="it-IT" altLang="it-IT" sz="2800">
                <a:latin typeface="Palatino Linotype" panose="02040502050505030304" pitchFamily="18" charset="0"/>
                <a:ea typeface="+mn-ea"/>
              </a:rPr>
              <a:t>               </a:t>
            </a:r>
            <a:endParaRPr lang="it-IT" altLang="it-IT" sz="2800" dirty="0">
              <a:latin typeface="Palatino Linotype" panose="02040502050505030304" pitchFamily="18" charset="0"/>
            </a:endParaRPr>
          </a:p>
        </p:txBody>
      </p:sp>
      <p:sp>
        <p:nvSpPr>
          <p:cNvPr id="9" name="Rettangolo 1" descr=" 9">
            <a:extLst>
              <a:ext uri="{FF2B5EF4-FFF2-40B4-BE49-F238E27FC236}">
                <a16:creationId xmlns:a16="http://schemas.microsoft.com/office/drawing/2014/main" id="{70381004-2E86-4111-83E1-557CEBDAE0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573" y="215018"/>
            <a:ext cx="562686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it-IT" altLang="it-IT" sz="3200" b="1" u="sng" dirty="0">
                <a:solidFill>
                  <a:srgbClr val="007F51"/>
                </a:solidFill>
                <a:latin typeface="Palatino Linotype" panose="02040502050505030304" pitchFamily="18" charset="0"/>
              </a:rPr>
              <a:t>Struttura della presentazione</a:t>
            </a:r>
          </a:p>
        </p:txBody>
      </p:sp>
    </p:spTree>
    <p:extLst>
      <p:ext uri="{BB962C8B-B14F-4D97-AF65-F5344CB8AC3E}">
        <p14:creationId xmlns:p14="http://schemas.microsoft.com/office/powerpoint/2010/main" val="344191079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ttangolo 1">
            <a:extLst>
              <a:ext uri="{FF2B5EF4-FFF2-40B4-BE49-F238E27FC236}">
                <a16:creationId xmlns:a16="http://schemas.microsoft.com/office/drawing/2014/main" id="{207DBE64-051E-4791-BB45-3EA8284E20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573" y="259468"/>
            <a:ext cx="4408579" cy="52322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None/>
            </a:pPr>
            <a:r>
              <a:rPr lang="it-IT" altLang="it-IT" sz="2800" b="1" u="sng" dirty="0">
                <a:solidFill>
                  <a:srgbClr val="007F51"/>
                </a:solidFill>
                <a:latin typeface="Palatino Linotype" panose="02040502050505030304" pitchFamily="18" charset="0"/>
              </a:rPr>
              <a:t>Controllore «</a:t>
            </a:r>
            <a:r>
              <a:rPr lang="it-IT" altLang="it-IT" sz="2800" b="1" i="1" u="sng" dirty="0">
                <a:solidFill>
                  <a:srgbClr val="007F51"/>
                </a:solidFill>
                <a:latin typeface="Palatino Linotype" panose="02040502050505030304" pitchFamily="18" charset="0"/>
              </a:rPr>
              <a:t>PID-STYLE»</a:t>
            </a:r>
          </a:p>
        </p:txBody>
      </p:sp>
      <p:sp>
        <p:nvSpPr>
          <p:cNvPr id="27" name="CasellaDiTesto 7">
            <a:extLst>
              <a:ext uri="{FF2B5EF4-FFF2-40B4-BE49-F238E27FC236}">
                <a16:creationId xmlns:a16="http://schemas.microsoft.com/office/drawing/2014/main" id="{2073803E-F048-4B48-9DFF-48FD151720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8573" y="929534"/>
            <a:ext cx="8696401" cy="16977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just">
              <a:lnSpc>
                <a:spcPct val="150000"/>
              </a:lnSpc>
              <a:spcBef>
                <a:spcPct val="0"/>
              </a:spcBef>
              <a:buClrTx/>
              <a:buFontTx/>
              <a:buNone/>
            </a:pPr>
            <a:r>
              <a:rPr lang="it-IT" altLang="it-IT" dirty="0">
                <a:latin typeface="Palatino Linotype" panose="02040502050505030304" pitchFamily="18" charset="0"/>
              </a:rPr>
              <a:t>Dopo uno studio teorico, risulta che il controllore deve possedere 2 poli nell’origine</a:t>
            </a:r>
          </a:p>
          <a:p>
            <a:pPr algn="just">
              <a:lnSpc>
                <a:spcPct val="150000"/>
              </a:lnSpc>
              <a:spcBef>
                <a:spcPct val="0"/>
              </a:spcBef>
              <a:buClrTx/>
              <a:buFontTx/>
              <a:buNone/>
            </a:pPr>
            <a:r>
              <a:rPr lang="it-IT" altLang="it-IT" dirty="0">
                <a:latin typeface="Palatino Linotype" panose="02040502050505030304" pitchFamily="18" charset="0"/>
              </a:rPr>
              <a:t>Il design del controllore da noi proposto è quindi:</a:t>
            </a:r>
            <a:endParaRPr lang="it-IT" altLang="it-IT" sz="2000" dirty="0">
              <a:latin typeface="Palatino Linotype" panose="02040502050505030304" pitchFamily="18" charset="0"/>
            </a:endParaRPr>
          </a:p>
        </p:txBody>
      </p:sp>
      <p:sp>
        <p:nvSpPr>
          <p:cNvPr id="4" name="AutoShape 6" descr="Una simulazione mostra l&amp;#39;efficienza di un reattore a fusione nucleare">
            <a:extLst>
              <a:ext uri="{FF2B5EF4-FFF2-40B4-BE49-F238E27FC236}">
                <a16:creationId xmlns:a16="http://schemas.microsoft.com/office/drawing/2014/main" id="{F35CE243-217C-4A45-8011-3261202CD5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DE79DA2C-4624-4277-B36F-82E52CEF9EB9}"/>
                  </a:ext>
                </a:extLst>
              </p:cNvPr>
              <p:cNvSpPr txBox="1"/>
              <p:nvPr/>
            </p:nvSpPr>
            <p:spPr>
              <a:xfrm>
                <a:off x="1124728" y="3555928"/>
                <a:ext cx="7199343" cy="1000915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3200" b="0" i="1" smtClean="0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it-IT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it-IT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it-IT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it-IT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  <m:r>
                        <a:rPr lang="it-IT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it-IT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sSub>
                            <m:sSubPr>
                              <m:ctrlP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it-IT" sz="3200" dirty="0"/>
              </a:p>
            </p:txBody>
          </p:sp>
        </mc:Choice>
        <mc:Fallback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DE79DA2C-4624-4277-B36F-82E52CEF9E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4728" y="3555928"/>
                <a:ext cx="7199343" cy="100091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3">
            <a:extLst>
              <a:ext uri="{FF2B5EF4-FFF2-40B4-BE49-F238E27FC236}">
                <a16:creationId xmlns:a16="http://schemas.microsoft.com/office/drawing/2014/main" id="{755ADAAD-4FD9-44D9-9D0D-E2500A1D5E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324600"/>
            <a:ext cx="9144000" cy="533400"/>
          </a:xfrm>
          <a:prstGeom prst="rect">
            <a:avLst/>
          </a:prstGeom>
          <a:solidFill>
            <a:srgbClr val="007F51"/>
          </a:solidFill>
          <a:ln>
            <a:noFill/>
          </a:ln>
        </p:spPr>
        <p:txBody>
          <a:bodyPr wrap="none" anchor="ctr"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it-IT" altLang="it-IT" sz="1200" dirty="0"/>
              <a:t>15/10/2021		</a:t>
            </a:r>
            <a:r>
              <a:rPr lang="it-IT" altLang="it-IT" sz="12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Sviluppo di un Mokup per la prototipazione di architetture di controllo per Tokamak		</a:t>
            </a:r>
            <a:r>
              <a:rPr lang="it-IT" altLang="it-IT" sz="1200" dirty="0">
                <a:solidFill>
                  <a:schemeClr val="bg1"/>
                </a:solidFill>
                <a:latin typeface="Palatino Linotype" panose="02040502050505030304" pitchFamily="18" charset="0"/>
              </a:rPr>
              <a:t>Pagina </a:t>
            </a:r>
            <a:fld id="{1B9CCA1B-6ACB-479A-B160-6152B8C3A3D1}" type="slidenum">
              <a:rPr lang="it-IT" altLang="it-IT" sz="1200" smtClean="0">
                <a:solidFill>
                  <a:schemeClr val="bg1"/>
                </a:solidFill>
                <a:latin typeface="Palatino Linotype" panose="02040502050505030304" pitchFamily="18" charset="0"/>
              </a:rPr>
              <a:t>50</a:t>
            </a:fld>
            <a:endParaRPr lang="it-IT" altLang="it-IT" sz="1100" dirty="0">
              <a:solidFill>
                <a:schemeClr val="bg1"/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772803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6" descr="Una simulazione mostra l&amp;#39;efficienza di un reattore a fusione nucleare">
            <a:extLst>
              <a:ext uri="{FF2B5EF4-FFF2-40B4-BE49-F238E27FC236}">
                <a16:creationId xmlns:a16="http://schemas.microsoft.com/office/drawing/2014/main" id="{F35CE243-217C-4A45-8011-3261202CD5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F370EDF5-B928-4B34-AA42-C80880F990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1591589"/>
            <a:ext cx="9144000" cy="4580635"/>
          </a:xfrm>
          <a:prstGeom prst="rect">
            <a:avLst/>
          </a:prstGeom>
        </p:spPr>
      </p:pic>
      <p:sp>
        <p:nvSpPr>
          <p:cNvPr id="7" name="CasellaDiTesto 7">
            <a:extLst>
              <a:ext uri="{FF2B5EF4-FFF2-40B4-BE49-F238E27FC236}">
                <a16:creationId xmlns:a16="http://schemas.microsoft.com/office/drawing/2014/main" id="{484A5D4A-33D5-44F7-8F26-3DD303D97C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3798" y="663472"/>
            <a:ext cx="8696401" cy="8809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just">
              <a:lnSpc>
                <a:spcPct val="150000"/>
              </a:lnSpc>
              <a:spcBef>
                <a:spcPct val="0"/>
              </a:spcBef>
              <a:buClrTx/>
              <a:buFontTx/>
              <a:buNone/>
            </a:pPr>
            <a:r>
              <a:rPr lang="it-IT" altLang="it-IT" sz="1800" dirty="0">
                <a:latin typeface="Palatino Linotype" panose="02040502050505030304" pitchFamily="18" charset="0"/>
              </a:rPr>
              <a:t>Analizziamo ora come i termini del controllore proposto contribuiscono alla dinamica sul modello stimato precedentemente.</a:t>
            </a:r>
            <a:endParaRPr lang="it-IT" altLang="it-IT" sz="1600" dirty="0">
              <a:latin typeface="Palatino Linotype" panose="02040502050505030304" pitchFamily="18" charset="0"/>
            </a:endParaRPr>
          </a:p>
        </p:txBody>
      </p:sp>
      <p:sp>
        <p:nvSpPr>
          <p:cNvPr id="12" name="Rectangle 13">
            <a:extLst>
              <a:ext uri="{FF2B5EF4-FFF2-40B4-BE49-F238E27FC236}">
                <a16:creationId xmlns:a16="http://schemas.microsoft.com/office/drawing/2014/main" id="{4793CCA6-C728-457C-9FB1-5A23993DDC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324600"/>
            <a:ext cx="9144000" cy="533400"/>
          </a:xfrm>
          <a:prstGeom prst="rect">
            <a:avLst/>
          </a:prstGeom>
          <a:solidFill>
            <a:srgbClr val="007F51"/>
          </a:solidFill>
          <a:ln>
            <a:noFill/>
          </a:ln>
        </p:spPr>
        <p:txBody>
          <a:bodyPr wrap="none" anchor="ctr"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it-IT" altLang="it-IT" sz="1200" dirty="0"/>
              <a:t>15/10/2021		</a:t>
            </a:r>
            <a:r>
              <a:rPr lang="it-IT" altLang="it-IT" sz="12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Sviluppo di un Mokup per la prototipazione di architetture di controllo per Tokamak		</a:t>
            </a:r>
            <a:r>
              <a:rPr lang="it-IT" altLang="it-IT" sz="1200" dirty="0">
                <a:solidFill>
                  <a:schemeClr val="bg1"/>
                </a:solidFill>
                <a:latin typeface="Palatino Linotype" panose="02040502050505030304" pitchFamily="18" charset="0"/>
              </a:rPr>
              <a:t>Pagina </a:t>
            </a:r>
            <a:fld id="{1B9CCA1B-6ACB-479A-B160-6152B8C3A3D1}" type="slidenum">
              <a:rPr lang="it-IT" altLang="it-IT" sz="1200" smtClean="0">
                <a:solidFill>
                  <a:schemeClr val="bg1"/>
                </a:solidFill>
                <a:latin typeface="Palatino Linotype" panose="02040502050505030304" pitchFamily="18" charset="0"/>
              </a:rPr>
              <a:t>51</a:t>
            </a:fld>
            <a:endParaRPr lang="it-IT" altLang="it-IT" sz="1100" dirty="0">
              <a:solidFill>
                <a:schemeClr val="bg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8" name="Rettangolo 1">
            <a:extLst>
              <a:ext uri="{FF2B5EF4-FFF2-40B4-BE49-F238E27FC236}">
                <a16:creationId xmlns:a16="http://schemas.microsoft.com/office/drawing/2014/main" id="{70D760F9-BACF-4D6F-9538-C6C2890099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573" y="259468"/>
            <a:ext cx="5622052" cy="52322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None/>
            </a:pPr>
            <a:r>
              <a:rPr lang="it-IT" altLang="it-IT" sz="2800" b="1" u="sng" dirty="0">
                <a:solidFill>
                  <a:srgbClr val="007F51"/>
                </a:solidFill>
                <a:latin typeface="Palatino Linotype" panose="02040502050505030304" pitchFamily="18" charset="0"/>
              </a:rPr>
              <a:t>Analisi </a:t>
            </a:r>
            <a:r>
              <a:rPr lang="it-IT" altLang="it-IT" sz="2800" b="1" i="1" u="sng" dirty="0">
                <a:solidFill>
                  <a:srgbClr val="007F51"/>
                </a:solidFill>
                <a:latin typeface="Palatino Linotype" panose="02040502050505030304" pitchFamily="18" charset="0"/>
              </a:rPr>
              <a:t>qualitativa</a:t>
            </a:r>
            <a:r>
              <a:rPr lang="it-IT" altLang="it-IT" sz="2800" b="1" u="sng" dirty="0">
                <a:solidFill>
                  <a:srgbClr val="007F51"/>
                </a:solidFill>
                <a:latin typeface="Palatino Linotype" panose="02040502050505030304" pitchFamily="18" charset="0"/>
              </a:rPr>
              <a:t> con Simulink</a:t>
            </a:r>
          </a:p>
        </p:txBody>
      </p:sp>
    </p:spTree>
    <p:extLst>
      <p:ext uri="{BB962C8B-B14F-4D97-AF65-F5344CB8AC3E}">
        <p14:creationId xmlns:p14="http://schemas.microsoft.com/office/powerpoint/2010/main" val="300770305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282117" y="-253670"/>
            <a:ext cx="137072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668730" y="422146"/>
            <a:ext cx="484026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21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7532611" y="655140"/>
            <a:ext cx="515604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7017482" y="0"/>
            <a:ext cx="2126518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982258" y="6115501"/>
            <a:ext cx="1120884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29192385-9A43-4ACD-8B66-FEF6CAAD26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132" y="643467"/>
            <a:ext cx="7211734" cy="5571065"/>
          </a:xfrm>
          <a:prstGeom prst="rect">
            <a:avLst/>
          </a:prstGeom>
          <a:ln>
            <a:noFill/>
          </a:ln>
        </p:spPr>
      </p:pic>
      <p:sp>
        <p:nvSpPr>
          <p:cNvPr id="28" name="Isosceles Triangle 27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703060" y="6453143"/>
            <a:ext cx="611177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AutoShape 6" descr="Una simulazione mostra l&amp;#39;efficienza di un reattore a fusione nucleare">
            <a:extLst>
              <a:ext uri="{FF2B5EF4-FFF2-40B4-BE49-F238E27FC236}">
                <a16:creationId xmlns:a16="http://schemas.microsoft.com/office/drawing/2014/main" id="{F35CE243-217C-4A45-8011-3261202CD5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2" name="Gruppo 21">
            <a:extLst>
              <a:ext uri="{FF2B5EF4-FFF2-40B4-BE49-F238E27FC236}">
                <a16:creationId xmlns:a16="http://schemas.microsoft.com/office/drawing/2014/main" id="{CE357214-738E-4712-89B8-1BA025B441C0}"/>
              </a:ext>
            </a:extLst>
          </p:cNvPr>
          <p:cNvGrpSpPr/>
          <p:nvPr/>
        </p:nvGrpSpPr>
        <p:grpSpPr>
          <a:xfrm>
            <a:off x="1906859" y="3321946"/>
            <a:ext cx="5597912" cy="1913551"/>
            <a:chOff x="1906859" y="3321946"/>
            <a:chExt cx="5597912" cy="1913551"/>
          </a:xfrm>
        </p:grpSpPr>
        <p:cxnSp>
          <p:nvCxnSpPr>
            <p:cNvPr id="17" name="Connettore diritto 16">
              <a:extLst>
                <a:ext uri="{FF2B5EF4-FFF2-40B4-BE49-F238E27FC236}">
                  <a16:creationId xmlns:a16="http://schemas.microsoft.com/office/drawing/2014/main" id="{25142BB7-34DB-4BE9-9CE6-D3AF72573BE6}"/>
                </a:ext>
              </a:extLst>
            </p:cNvPr>
            <p:cNvCxnSpPr>
              <a:cxnSpLocks/>
            </p:cNvCxnSpPr>
            <p:nvPr/>
          </p:nvCxnSpPr>
          <p:spPr>
            <a:xfrm>
              <a:off x="2737624" y="3327522"/>
              <a:ext cx="4767147" cy="0"/>
            </a:xfrm>
            <a:prstGeom prst="line">
              <a:avLst/>
            </a:prstGeom>
            <a:ln w="19050">
              <a:solidFill>
                <a:srgbClr val="77AC30"/>
              </a:solidFill>
              <a:prstDash val="dash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diritto 20">
              <a:extLst>
                <a:ext uri="{FF2B5EF4-FFF2-40B4-BE49-F238E27FC236}">
                  <a16:creationId xmlns:a16="http://schemas.microsoft.com/office/drawing/2014/main" id="{31865442-C172-49FC-8F14-8D29369CC1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37624" y="3321946"/>
              <a:ext cx="0" cy="1913551"/>
            </a:xfrm>
            <a:prstGeom prst="line">
              <a:avLst/>
            </a:prstGeom>
            <a:ln w="19050">
              <a:solidFill>
                <a:srgbClr val="77AC30"/>
              </a:solidFill>
              <a:prstDash val="dash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ttore diritto 22">
              <a:extLst>
                <a:ext uri="{FF2B5EF4-FFF2-40B4-BE49-F238E27FC236}">
                  <a16:creationId xmlns:a16="http://schemas.microsoft.com/office/drawing/2014/main" id="{6FA01D76-307B-4318-9CFD-CFEEC05531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06859" y="5224345"/>
              <a:ext cx="830765" cy="0"/>
            </a:xfrm>
            <a:prstGeom prst="line">
              <a:avLst/>
            </a:prstGeom>
            <a:ln w="19050">
              <a:solidFill>
                <a:srgbClr val="77AC30"/>
              </a:solidFill>
              <a:prstDash val="dash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Rectangle 13">
            <a:extLst>
              <a:ext uri="{FF2B5EF4-FFF2-40B4-BE49-F238E27FC236}">
                <a16:creationId xmlns:a16="http://schemas.microsoft.com/office/drawing/2014/main" id="{233D1070-691A-4690-9F04-BC2C6F8172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324600"/>
            <a:ext cx="9144000" cy="533400"/>
          </a:xfrm>
          <a:prstGeom prst="rect">
            <a:avLst/>
          </a:prstGeom>
          <a:solidFill>
            <a:srgbClr val="007F51"/>
          </a:solidFill>
          <a:ln>
            <a:noFill/>
          </a:ln>
        </p:spPr>
        <p:txBody>
          <a:bodyPr wrap="none" anchor="ctr"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it-IT" altLang="it-IT" sz="1200" dirty="0"/>
              <a:t>15/10/2021		</a:t>
            </a:r>
            <a:r>
              <a:rPr lang="it-IT" altLang="it-IT" sz="12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Sviluppo di un Mokup per la prototipazione di architetture di controllo per Tokamak		</a:t>
            </a:r>
            <a:r>
              <a:rPr lang="it-IT" altLang="it-IT" sz="1200" dirty="0">
                <a:solidFill>
                  <a:schemeClr val="bg1"/>
                </a:solidFill>
                <a:latin typeface="Palatino Linotype" panose="02040502050505030304" pitchFamily="18" charset="0"/>
              </a:rPr>
              <a:t>Pagina </a:t>
            </a:r>
            <a:fld id="{1B9CCA1B-6ACB-479A-B160-6152B8C3A3D1}" type="slidenum">
              <a:rPr lang="it-IT" altLang="it-IT" sz="1200" smtClean="0">
                <a:solidFill>
                  <a:schemeClr val="bg1"/>
                </a:solidFill>
                <a:latin typeface="Palatino Linotype" panose="02040502050505030304" pitchFamily="18" charset="0"/>
              </a:rPr>
              <a:t>52</a:t>
            </a:fld>
            <a:endParaRPr lang="it-IT" altLang="it-IT" sz="1100" dirty="0">
              <a:solidFill>
                <a:schemeClr val="bg1"/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886909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282117" y="-253670"/>
            <a:ext cx="137072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668730" y="422146"/>
            <a:ext cx="484026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21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7532611" y="655140"/>
            <a:ext cx="515604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7017482" y="0"/>
            <a:ext cx="2126518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982258" y="6115501"/>
            <a:ext cx="1120884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0DEF7A6C-E5D0-430F-AB86-3608D5B5D0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132" y="643467"/>
            <a:ext cx="7211734" cy="5571065"/>
          </a:xfrm>
          <a:prstGeom prst="rect">
            <a:avLst/>
          </a:prstGeom>
          <a:ln>
            <a:noFill/>
          </a:ln>
        </p:spPr>
      </p:pic>
      <p:sp>
        <p:nvSpPr>
          <p:cNvPr id="28" name="Isosceles Triangle 27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703060" y="6453143"/>
            <a:ext cx="611177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AutoShape 6" descr="Una simulazione mostra l&amp;#39;efficienza di un reattore a fusione nucleare">
            <a:extLst>
              <a:ext uri="{FF2B5EF4-FFF2-40B4-BE49-F238E27FC236}">
                <a16:creationId xmlns:a16="http://schemas.microsoft.com/office/drawing/2014/main" id="{F35CE243-217C-4A45-8011-3261202CD5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31" name="Gruppo 30">
            <a:extLst>
              <a:ext uri="{FF2B5EF4-FFF2-40B4-BE49-F238E27FC236}">
                <a16:creationId xmlns:a16="http://schemas.microsoft.com/office/drawing/2014/main" id="{CCAFD9B9-B093-4827-BB9A-E76B97F45CCB}"/>
              </a:ext>
            </a:extLst>
          </p:cNvPr>
          <p:cNvGrpSpPr/>
          <p:nvPr/>
        </p:nvGrpSpPr>
        <p:grpSpPr>
          <a:xfrm>
            <a:off x="1856678" y="2291576"/>
            <a:ext cx="5631366" cy="1054452"/>
            <a:chOff x="1906859" y="3321946"/>
            <a:chExt cx="5303838" cy="1913551"/>
          </a:xfrm>
        </p:grpSpPr>
        <p:cxnSp>
          <p:nvCxnSpPr>
            <p:cNvPr id="32" name="Connettore diritto 31">
              <a:extLst>
                <a:ext uri="{FF2B5EF4-FFF2-40B4-BE49-F238E27FC236}">
                  <a16:creationId xmlns:a16="http://schemas.microsoft.com/office/drawing/2014/main" id="{5AB29ADF-27BD-4579-857C-4FE823572561}"/>
                </a:ext>
              </a:extLst>
            </p:cNvPr>
            <p:cNvCxnSpPr>
              <a:cxnSpLocks/>
            </p:cNvCxnSpPr>
            <p:nvPr/>
          </p:nvCxnSpPr>
          <p:spPr>
            <a:xfrm>
              <a:off x="2737624" y="3327523"/>
              <a:ext cx="4473073" cy="0"/>
            </a:xfrm>
            <a:prstGeom prst="line">
              <a:avLst/>
            </a:prstGeom>
            <a:ln w="19050">
              <a:solidFill>
                <a:srgbClr val="77AC30"/>
              </a:solidFill>
              <a:prstDash val="dash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ttore diritto 32">
              <a:extLst>
                <a:ext uri="{FF2B5EF4-FFF2-40B4-BE49-F238E27FC236}">
                  <a16:creationId xmlns:a16="http://schemas.microsoft.com/office/drawing/2014/main" id="{995BF904-23F2-4C04-B523-AC13461D196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37624" y="3321946"/>
              <a:ext cx="0" cy="1913551"/>
            </a:xfrm>
            <a:prstGeom prst="line">
              <a:avLst/>
            </a:prstGeom>
            <a:ln w="19050">
              <a:solidFill>
                <a:srgbClr val="77AC30"/>
              </a:solidFill>
              <a:prstDash val="dash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ttore diritto 33">
              <a:extLst>
                <a:ext uri="{FF2B5EF4-FFF2-40B4-BE49-F238E27FC236}">
                  <a16:creationId xmlns:a16="http://schemas.microsoft.com/office/drawing/2014/main" id="{68812159-319A-4564-A660-76EB8CF0191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06859" y="5224345"/>
              <a:ext cx="830765" cy="0"/>
            </a:xfrm>
            <a:prstGeom prst="line">
              <a:avLst/>
            </a:prstGeom>
            <a:ln w="19050">
              <a:solidFill>
                <a:srgbClr val="77AC30"/>
              </a:solidFill>
              <a:prstDash val="dash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Rectangle 13">
            <a:extLst>
              <a:ext uri="{FF2B5EF4-FFF2-40B4-BE49-F238E27FC236}">
                <a16:creationId xmlns:a16="http://schemas.microsoft.com/office/drawing/2014/main" id="{8623823F-511A-4E36-85C8-5224C5C704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324600"/>
            <a:ext cx="9144000" cy="533400"/>
          </a:xfrm>
          <a:prstGeom prst="rect">
            <a:avLst/>
          </a:prstGeom>
          <a:solidFill>
            <a:srgbClr val="007F51"/>
          </a:solidFill>
          <a:ln>
            <a:noFill/>
          </a:ln>
        </p:spPr>
        <p:txBody>
          <a:bodyPr wrap="none" anchor="ctr"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it-IT" altLang="it-IT" sz="1200" dirty="0"/>
              <a:t>15/10/2021		</a:t>
            </a:r>
            <a:r>
              <a:rPr lang="it-IT" altLang="it-IT" sz="12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Sviluppo di un Mokup per la prototipazione di architetture di controllo per Tokamak		</a:t>
            </a:r>
            <a:r>
              <a:rPr lang="it-IT" altLang="it-IT" sz="1200" dirty="0">
                <a:solidFill>
                  <a:schemeClr val="bg1"/>
                </a:solidFill>
                <a:latin typeface="Palatino Linotype" panose="02040502050505030304" pitchFamily="18" charset="0"/>
              </a:rPr>
              <a:t>Pagina </a:t>
            </a:r>
            <a:fld id="{1B9CCA1B-6ACB-479A-B160-6152B8C3A3D1}" type="slidenum">
              <a:rPr lang="it-IT" altLang="it-IT" sz="1200" smtClean="0">
                <a:solidFill>
                  <a:schemeClr val="bg1"/>
                </a:solidFill>
                <a:latin typeface="Palatino Linotype" panose="02040502050505030304" pitchFamily="18" charset="0"/>
              </a:rPr>
              <a:t>53</a:t>
            </a:fld>
            <a:endParaRPr lang="it-IT" altLang="it-IT" sz="1100" dirty="0">
              <a:solidFill>
                <a:schemeClr val="bg1"/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0889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282117" y="-253670"/>
            <a:ext cx="137072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668730" y="422146"/>
            <a:ext cx="484026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7532611" y="655140"/>
            <a:ext cx="515604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7017482" y="0"/>
            <a:ext cx="2126518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982258" y="6115501"/>
            <a:ext cx="1120884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DCFCDFAA-9394-47F6-9850-C972522C0A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132" y="643467"/>
            <a:ext cx="7211734" cy="5571065"/>
          </a:xfrm>
          <a:prstGeom prst="rect">
            <a:avLst/>
          </a:prstGeom>
          <a:ln>
            <a:noFill/>
          </a:ln>
        </p:spPr>
      </p:pic>
      <p:sp>
        <p:nvSpPr>
          <p:cNvPr id="28" name="Isosceles Triangle 27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703060" y="6453143"/>
            <a:ext cx="611177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AutoShape 6" descr="Una simulazione mostra l&amp;#39;efficienza di un reattore a fusione nucleare">
            <a:extLst>
              <a:ext uri="{FF2B5EF4-FFF2-40B4-BE49-F238E27FC236}">
                <a16:creationId xmlns:a16="http://schemas.microsoft.com/office/drawing/2014/main" id="{F35CE243-217C-4A45-8011-3261202CD5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7" name="Gruppo 26">
            <a:extLst>
              <a:ext uri="{FF2B5EF4-FFF2-40B4-BE49-F238E27FC236}">
                <a16:creationId xmlns:a16="http://schemas.microsoft.com/office/drawing/2014/main" id="{6DEC4C9D-A96B-45E9-93C3-8811664C2DCB}"/>
              </a:ext>
            </a:extLst>
          </p:cNvPr>
          <p:cNvGrpSpPr/>
          <p:nvPr/>
        </p:nvGrpSpPr>
        <p:grpSpPr>
          <a:xfrm>
            <a:off x="1856678" y="2291576"/>
            <a:ext cx="5631366" cy="1054452"/>
            <a:chOff x="1906859" y="3321946"/>
            <a:chExt cx="5303838" cy="1913551"/>
          </a:xfrm>
        </p:grpSpPr>
        <p:cxnSp>
          <p:nvCxnSpPr>
            <p:cNvPr id="29" name="Connettore diritto 28">
              <a:extLst>
                <a:ext uri="{FF2B5EF4-FFF2-40B4-BE49-F238E27FC236}">
                  <a16:creationId xmlns:a16="http://schemas.microsoft.com/office/drawing/2014/main" id="{4BA5D9F1-7BF1-43D8-9F65-BE7DDDB5459E}"/>
                </a:ext>
              </a:extLst>
            </p:cNvPr>
            <p:cNvCxnSpPr>
              <a:cxnSpLocks/>
            </p:cNvCxnSpPr>
            <p:nvPr/>
          </p:nvCxnSpPr>
          <p:spPr>
            <a:xfrm>
              <a:off x="2737624" y="3327523"/>
              <a:ext cx="4473073" cy="0"/>
            </a:xfrm>
            <a:prstGeom prst="line">
              <a:avLst/>
            </a:prstGeom>
            <a:ln w="19050">
              <a:solidFill>
                <a:srgbClr val="77AC30"/>
              </a:solidFill>
              <a:prstDash val="dash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ttore diritto 29">
              <a:extLst>
                <a:ext uri="{FF2B5EF4-FFF2-40B4-BE49-F238E27FC236}">
                  <a16:creationId xmlns:a16="http://schemas.microsoft.com/office/drawing/2014/main" id="{F2C0E182-0DA8-4BC4-B5EE-08F2D84D0E6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37624" y="3321946"/>
              <a:ext cx="0" cy="1913551"/>
            </a:xfrm>
            <a:prstGeom prst="line">
              <a:avLst/>
            </a:prstGeom>
            <a:ln w="19050">
              <a:solidFill>
                <a:srgbClr val="77AC30"/>
              </a:solidFill>
              <a:prstDash val="dash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ttore diritto 30">
              <a:extLst>
                <a:ext uri="{FF2B5EF4-FFF2-40B4-BE49-F238E27FC236}">
                  <a16:creationId xmlns:a16="http://schemas.microsoft.com/office/drawing/2014/main" id="{9BF6C7A1-B5A0-4CC7-B096-E9C790D4151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06859" y="5224345"/>
              <a:ext cx="830765" cy="0"/>
            </a:xfrm>
            <a:prstGeom prst="line">
              <a:avLst/>
            </a:prstGeom>
            <a:ln w="19050">
              <a:solidFill>
                <a:srgbClr val="77AC30"/>
              </a:solidFill>
              <a:prstDash val="dash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Rectangle 13">
            <a:extLst>
              <a:ext uri="{FF2B5EF4-FFF2-40B4-BE49-F238E27FC236}">
                <a16:creationId xmlns:a16="http://schemas.microsoft.com/office/drawing/2014/main" id="{5ADA4BB2-3079-4A03-9E79-B2B1BAEA1A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324600"/>
            <a:ext cx="9144000" cy="533400"/>
          </a:xfrm>
          <a:prstGeom prst="rect">
            <a:avLst/>
          </a:prstGeom>
          <a:solidFill>
            <a:srgbClr val="007F51"/>
          </a:solidFill>
          <a:ln>
            <a:noFill/>
          </a:ln>
        </p:spPr>
        <p:txBody>
          <a:bodyPr wrap="none" anchor="ctr"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it-IT" altLang="it-IT" sz="1200" dirty="0"/>
              <a:t>15/10/2021		</a:t>
            </a:r>
            <a:r>
              <a:rPr lang="it-IT" altLang="it-IT" sz="12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Sviluppo di un Mokup per la prototipazione di architetture di controllo per Tokamak		</a:t>
            </a:r>
            <a:r>
              <a:rPr lang="it-IT" altLang="it-IT" sz="1200" dirty="0">
                <a:solidFill>
                  <a:schemeClr val="bg1"/>
                </a:solidFill>
                <a:latin typeface="Palatino Linotype" panose="02040502050505030304" pitchFamily="18" charset="0"/>
              </a:rPr>
              <a:t>Pagina </a:t>
            </a:r>
            <a:fld id="{1B9CCA1B-6ACB-479A-B160-6152B8C3A3D1}" type="slidenum">
              <a:rPr lang="it-IT" altLang="it-IT" sz="1200" smtClean="0">
                <a:solidFill>
                  <a:schemeClr val="bg1"/>
                </a:solidFill>
                <a:latin typeface="Palatino Linotype" panose="02040502050505030304" pitchFamily="18" charset="0"/>
              </a:rPr>
              <a:t>54</a:t>
            </a:fld>
            <a:endParaRPr lang="it-IT" altLang="it-IT" sz="1100" dirty="0">
              <a:solidFill>
                <a:schemeClr val="bg1"/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027707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282117" y="-253670"/>
            <a:ext cx="137072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668730" y="422146"/>
            <a:ext cx="484026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7532611" y="655140"/>
            <a:ext cx="515604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7017482" y="0"/>
            <a:ext cx="2126518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982258" y="6115501"/>
            <a:ext cx="1120884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5165369E-2FB0-4831-8AD4-9BB6D953B7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133" y="643467"/>
            <a:ext cx="7211734" cy="5571065"/>
          </a:xfrm>
          <a:prstGeom prst="rect">
            <a:avLst/>
          </a:prstGeom>
          <a:ln>
            <a:noFill/>
          </a:ln>
        </p:spPr>
      </p:pic>
      <p:sp>
        <p:nvSpPr>
          <p:cNvPr id="28" name="Isosceles Triangle 27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703060" y="6453143"/>
            <a:ext cx="611177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AutoShape 6" descr="Una simulazione mostra l&amp;#39;efficienza di un reattore a fusione nucleare">
            <a:extLst>
              <a:ext uri="{FF2B5EF4-FFF2-40B4-BE49-F238E27FC236}">
                <a16:creationId xmlns:a16="http://schemas.microsoft.com/office/drawing/2014/main" id="{F35CE243-217C-4A45-8011-3261202CD5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7" name="Gruppo 26">
            <a:extLst>
              <a:ext uri="{FF2B5EF4-FFF2-40B4-BE49-F238E27FC236}">
                <a16:creationId xmlns:a16="http://schemas.microsoft.com/office/drawing/2014/main" id="{D7ACB7E9-AABE-4793-86BA-B89B963EF4DC}"/>
              </a:ext>
            </a:extLst>
          </p:cNvPr>
          <p:cNvGrpSpPr/>
          <p:nvPr/>
        </p:nvGrpSpPr>
        <p:grpSpPr>
          <a:xfrm>
            <a:off x="1905000" y="2291576"/>
            <a:ext cx="5583043" cy="1054452"/>
            <a:chOff x="1952371" y="3321946"/>
            <a:chExt cx="5258326" cy="1913551"/>
          </a:xfrm>
        </p:grpSpPr>
        <p:cxnSp>
          <p:nvCxnSpPr>
            <p:cNvPr id="29" name="Connettore diritto 28">
              <a:extLst>
                <a:ext uri="{FF2B5EF4-FFF2-40B4-BE49-F238E27FC236}">
                  <a16:creationId xmlns:a16="http://schemas.microsoft.com/office/drawing/2014/main" id="{7D60009C-CB75-44A1-BCA9-584CE151C261}"/>
                </a:ext>
              </a:extLst>
            </p:cNvPr>
            <p:cNvCxnSpPr>
              <a:cxnSpLocks/>
            </p:cNvCxnSpPr>
            <p:nvPr/>
          </p:nvCxnSpPr>
          <p:spPr>
            <a:xfrm>
              <a:off x="2737624" y="3327523"/>
              <a:ext cx="4473073" cy="0"/>
            </a:xfrm>
            <a:prstGeom prst="line">
              <a:avLst/>
            </a:prstGeom>
            <a:ln w="19050">
              <a:solidFill>
                <a:srgbClr val="77AC30"/>
              </a:solidFill>
              <a:prstDash val="dashDot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ttore diritto 29">
              <a:extLst>
                <a:ext uri="{FF2B5EF4-FFF2-40B4-BE49-F238E27FC236}">
                  <a16:creationId xmlns:a16="http://schemas.microsoft.com/office/drawing/2014/main" id="{8E88B052-961B-43B3-A92E-977CD6518D9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37624" y="3321946"/>
              <a:ext cx="0" cy="1913551"/>
            </a:xfrm>
            <a:prstGeom prst="line">
              <a:avLst/>
            </a:prstGeom>
            <a:ln w="19050">
              <a:solidFill>
                <a:srgbClr val="77AC30"/>
              </a:solidFill>
              <a:prstDash val="dashDot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ttore diritto 30">
              <a:extLst>
                <a:ext uri="{FF2B5EF4-FFF2-40B4-BE49-F238E27FC236}">
                  <a16:creationId xmlns:a16="http://schemas.microsoft.com/office/drawing/2014/main" id="{EF5812AA-5F06-4ABC-90C3-249B6BC9697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52371" y="5224345"/>
              <a:ext cx="785254" cy="11152"/>
            </a:xfrm>
            <a:prstGeom prst="line">
              <a:avLst/>
            </a:prstGeom>
            <a:ln w="19050">
              <a:solidFill>
                <a:srgbClr val="77AC30"/>
              </a:solidFill>
              <a:prstDash val="dashDot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Rectangle 13">
            <a:extLst>
              <a:ext uri="{FF2B5EF4-FFF2-40B4-BE49-F238E27FC236}">
                <a16:creationId xmlns:a16="http://schemas.microsoft.com/office/drawing/2014/main" id="{03CF05FF-4E23-4AC6-A045-93FFF9BAA6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324600"/>
            <a:ext cx="9144000" cy="533400"/>
          </a:xfrm>
          <a:prstGeom prst="rect">
            <a:avLst/>
          </a:prstGeom>
          <a:solidFill>
            <a:srgbClr val="007F51"/>
          </a:solidFill>
          <a:ln>
            <a:noFill/>
          </a:ln>
        </p:spPr>
        <p:txBody>
          <a:bodyPr wrap="none" anchor="ctr"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it-IT" altLang="it-IT" sz="1200" dirty="0"/>
              <a:t>15/10/2021		</a:t>
            </a:r>
            <a:r>
              <a:rPr lang="it-IT" altLang="it-IT" sz="12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Sviluppo di un Mokup per la prototipazione di architetture di controllo per Tokamak		</a:t>
            </a:r>
            <a:r>
              <a:rPr lang="it-IT" altLang="it-IT" sz="1200" dirty="0">
                <a:solidFill>
                  <a:schemeClr val="bg1"/>
                </a:solidFill>
                <a:latin typeface="Palatino Linotype" panose="02040502050505030304" pitchFamily="18" charset="0"/>
              </a:rPr>
              <a:t>Pagina </a:t>
            </a:r>
            <a:fld id="{1B9CCA1B-6ACB-479A-B160-6152B8C3A3D1}" type="slidenum">
              <a:rPr lang="it-IT" altLang="it-IT" sz="1200" smtClean="0">
                <a:solidFill>
                  <a:schemeClr val="bg1"/>
                </a:solidFill>
                <a:latin typeface="Palatino Linotype" panose="02040502050505030304" pitchFamily="18" charset="0"/>
              </a:rPr>
              <a:t>55</a:t>
            </a:fld>
            <a:endParaRPr lang="it-IT" altLang="it-IT" sz="1100" dirty="0">
              <a:solidFill>
                <a:schemeClr val="bg1"/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007354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282117" y="-253670"/>
            <a:ext cx="137072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668730" y="422146"/>
            <a:ext cx="484026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7532611" y="655140"/>
            <a:ext cx="515604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7017482" y="0"/>
            <a:ext cx="2126518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982258" y="6115501"/>
            <a:ext cx="1120884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69D2ED3D-22FF-47EB-9868-D4475A6117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132" y="643467"/>
            <a:ext cx="7211734" cy="5571065"/>
          </a:xfrm>
          <a:prstGeom prst="rect">
            <a:avLst/>
          </a:prstGeom>
          <a:ln>
            <a:noFill/>
          </a:ln>
        </p:spPr>
      </p:pic>
      <p:sp>
        <p:nvSpPr>
          <p:cNvPr id="28" name="Isosceles Triangle 27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703060" y="6453143"/>
            <a:ext cx="611177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AutoShape 6" descr="Una simulazione mostra l&amp;#39;efficienza di un reattore a fusione nucleare">
            <a:extLst>
              <a:ext uri="{FF2B5EF4-FFF2-40B4-BE49-F238E27FC236}">
                <a16:creationId xmlns:a16="http://schemas.microsoft.com/office/drawing/2014/main" id="{F35CE243-217C-4A45-8011-3261202CD5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7" name="Gruppo 26">
            <a:extLst>
              <a:ext uri="{FF2B5EF4-FFF2-40B4-BE49-F238E27FC236}">
                <a16:creationId xmlns:a16="http://schemas.microsoft.com/office/drawing/2014/main" id="{A7F2A627-B87E-466E-847B-55E4152780A9}"/>
              </a:ext>
            </a:extLst>
          </p:cNvPr>
          <p:cNvGrpSpPr/>
          <p:nvPr/>
        </p:nvGrpSpPr>
        <p:grpSpPr>
          <a:xfrm>
            <a:off x="1856678" y="2291576"/>
            <a:ext cx="5631366" cy="1054452"/>
            <a:chOff x="1906859" y="3321946"/>
            <a:chExt cx="5303838" cy="1913551"/>
          </a:xfrm>
        </p:grpSpPr>
        <p:cxnSp>
          <p:nvCxnSpPr>
            <p:cNvPr id="29" name="Connettore diritto 28">
              <a:extLst>
                <a:ext uri="{FF2B5EF4-FFF2-40B4-BE49-F238E27FC236}">
                  <a16:creationId xmlns:a16="http://schemas.microsoft.com/office/drawing/2014/main" id="{DB04EDC0-D218-4BAC-98CB-CC75A422034F}"/>
                </a:ext>
              </a:extLst>
            </p:cNvPr>
            <p:cNvCxnSpPr>
              <a:cxnSpLocks/>
            </p:cNvCxnSpPr>
            <p:nvPr/>
          </p:nvCxnSpPr>
          <p:spPr>
            <a:xfrm>
              <a:off x="2737624" y="3327523"/>
              <a:ext cx="4473073" cy="0"/>
            </a:xfrm>
            <a:prstGeom prst="line">
              <a:avLst/>
            </a:prstGeom>
            <a:ln w="19050">
              <a:solidFill>
                <a:srgbClr val="77AC30"/>
              </a:solidFill>
              <a:prstDash val="dash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ttore diritto 29">
              <a:extLst>
                <a:ext uri="{FF2B5EF4-FFF2-40B4-BE49-F238E27FC236}">
                  <a16:creationId xmlns:a16="http://schemas.microsoft.com/office/drawing/2014/main" id="{E64D3A0C-0163-42F7-94FB-4C889B1EAC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37624" y="3321946"/>
              <a:ext cx="0" cy="1913551"/>
            </a:xfrm>
            <a:prstGeom prst="line">
              <a:avLst/>
            </a:prstGeom>
            <a:ln w="19050">
              <a:solidFill>
                <a:srgbClr val="77AC30"/>
              </a:solidFill>
              <a:prstDash val="dash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ttore diritto 30">
              <a:extLst>
                <a:ext uri="{FF2B5EF4-FFF2-40B4-BE49-F238E27FC236}">
                  <a16:creationId xmlns:a16="http://schemas.microsoft.com/office/drawing/2014/main" id="{922B5E4D-D9D3-40BD-B083-905827257C4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06859" y="5224345"/>
              <a:ext cx="830765" cy="0"/>
            </a:xfrm>
            <a:prstGeom prst="line">
              <a:avLst/>
            </a:prstGeom>
            <a:ln w="19050">
              <a:solidFill>
                <a:srgbClr val="77AC30"/>
              </a:solidFill>
              <a:prstDash val="dash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Rectangle 13">
            <a:extLst>
              <a:ext uri="{FF2B5EF4-FFF2-40B4-BE49-F238E27FC236}">
                <a16:creationId xmlns:a16="http://schemas.microsoft.com/office/drawing/2014/main" id="{A5AE5AD0-7311-4CF3-AF56-59C80ED41D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324600"/>
            <a:ext cx="9144000" cy="533400"/>
          </a:xfrm>
          <a:prstGeom prst="rect">
            <a:avLst/>
          </a:prstGeom>
          <a:solidFill>
            <a:srgbClr val="007F51"/>
          </a:solidFill>
          <a:ln>
            <a:noFill/>
          </a:ln>
        </p:spPr>
        <p:txBody>
          <a:bodyPr wrap="none" anchor="ctr"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it-IT" altLang="it-IT" sz="1200" dirty="0"/>
              <a:t>15/10/2021		</a:t>
            </a:r>
            <a:r>
              <a:rPr lang="it-IT" altLang="it-IT" sz="12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Sviluppo di un Mokup per la prototipazione di architetture di controllo per Tokamak		</a:t>
            </a:r>
            <a:r>
              <a:rPr lang="it-IT" altLang="it-IT" sz="1200" dirty="0">
                <a:solidFill>
                  <a:schemeClr val="bg1"/>
                </a:solidFill>
                <a:latin typeface="Palatino Linotype" panose="02040502050505030304" pitchFamily="18" charset="0"/>
              </a:rPr>
              <a:t>Pagina </a:t>
            </a:r>
            <a:fld id="{1B9CCA1B-6ACB-479A-B160-6152B8C3A3D1}" type="slidenum">
              <a:rPr lang="it-IT" altLang="it-IT" sz="1200" smtClean="0">
                <a:solidFill>
                  <a:schemeClr val="bg1"/>
                </a:solidFill>
                <a:latin typeface="Palatino Linotype" panose="02040502050505030304" pitchFamily="18" charset="0"/>
              </a:rPr>
              <a:t>56</a:t>
            </a:fld>
            <a:endParaRPr lang="it-IT" altLang="it-IT" sz="1100" dirty="0">
              <a:solidFill>
                <a:schemeClr val="bg1"/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737157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282117" y="-253670"/>
            <a:ext cx="137072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668730" y="422146"/>
            <a:ext cx="484026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7532611" y="655140"/>
            <a:ext cx="515604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7017482" y="0"/>
            <a:ext cx="2126518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982258" y="6115501"/>
            <a:ext cx="1120884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279F1F80-0253-4158-947A-4428199276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132" y="643467"/>
            <a:ext cx="7211734" cy="5571065"/>
          </a:xfrm>
          <a:prstGeom prst="rect">
            <a:avLst/>
          </a:prstGeom>
          <a:ln>
            <a:noFill/>
          </a:ln>
        </p:spPr>
      </p:pic>
      <p:sp>
        <p:nvSpPr>
          <p:cNvPr id="28" name="Isosceles Triangle 27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703060" y="6453143"/>
            <a:ext cx="611177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AutoShape 6" descr="Una simulazione mostra l&amp;#39;efficienza di un reattore a fusione nucleare">
            <a:extLst>
              <a:ext uri="{FF2B5EF4-FFF2-40B4-BE49-F238E27FC236}">
                <a16:creationId xmlns:a16="http://schemas.microsoft.com/office/drawing/2014/main" id="{F35CE243-217C-4A45-8011-3261202CD5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1" name="Gruppo 20">
            <a:extLst>
              <a:ext uri="{FF2B5EF4-FFF2-40B4-BE49-F238E27FC236}">
                <a16:creationId xmlns:a16="http://schemas.microsoft.com/office/drawing/2014/main" id="{8AE53392-F0F2-43AF-A4F1-32811BAE3E98}"/>
              </a:ext>
            </a:extLst>
          </p:cNvPr>
          <p:cNvGrpSpPr/>
          <p:nvPr/>
        </p:nvGrpSpPr>
        <p:grpSpPr>
          <a:xfrm>
            <a:off x="1856678" y="2291576"/>
            <a:ext cx="5631366" cy="1054452"/>
            <a:chOff x="1906859" y="3321946"/>
            <a:chExt cx="5303838" cy="1913551"/>
          </a:xfrm>
        </p:grpSpPr>
        <p:cxnSp>
          <p:nvCxnSpPr>
            <p:cNvPr id="23" name="Connettore diritto 22">
              <a:extLst>
                <a:ext uri="{FF2B5EF4-FFF2-40B4-BE49-F238E27FC236}">
                  <a16:creationId xmlns:a16="http://schemas.microsoft.com/office/drawing/2014/main" id="{9E908DCC-15C2-4635-B0DB-8CD6CB11E46F}"/>
                </a:ext>
              </a:extLst>
            </p:cNvPr>
            <p:cNvCxnSpPr>
              <a:cxnSpLocks/>
            </p:cNvCxnSpPr>
            <p:nvPr/>
          </p:nvCxnSpPr>
          <p:spPr>
            <a:xfrm>
              <a:off x="2737624" y="3327523"/>
              <a:ext cx="4473073" cy="0"/>
            </a:xfrm>
            <a:prstGeom prst="line">
              <a:avLst/>
            </a:prstGeom>
            <a:ln w="19050">
              <a:solidFill>
                <a:srgbClr val="77AC30"/>
              </a:solidFill>
              <a:prstDash val="dash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ttore diritto 24">
              <a:extLst>
                <a:ext uri="{FF2B5EF4-FFF2-40B4-BE49-F238E27FC236}">
                  <a16:creationId xmlns:a16="http://schemas.microsoft.com/office/drawing/2014/main" id="{AD5769C0-60C9-42B9-B554-AE549E179B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37624" y="3321946"/>
              <a:ext cx="0" cy="1913551"/>
            </a:xfrm>
            <a:prstGeom prst="line">
              <a:avLst/>
            </a:prstGeom>
            <a:ln w="19050">
              <a:solidFill>
                <a:srgbClr val="77AC30"/>
              </a:solidFill>
              <a:prstDash val="dash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ttore diritto 26">
              <a:extLst>
                <a:ext uri="{FF2B5EF4-FFF2-40B4-BE49-F238E27FC236}">
                  <a16:creationId xmlns:a16="http://schemas.microsoft.com/office/drawing/2014/main" id="{FCD55E3C-5AED-434D-94A5-B2B9581C0A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06859" y="5224345"/>
              <a:ext cx="830765" cy="0"/>
            </a:xfrm>
            <a:prstGeom prst="line">
              <a:avLst/>
            </a:prstGeom>
            <a:ln w="19050">
              <a:solidFill>
                <a:srgbClr val="77AC30"/>
              </a:solidFill>
              <a:prstDash val="dash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Rectangle 13">
            <a:extLst>
              <a:ext uri="{FF2B5EF4-FFF2-40B4-BE49-F238E27FC236}">
                <a16:creationId xmlns:a16="http://schemas.microsoft.com/office/drawing/2014/main" id="{CF301426-967F-4C21-ADCA-4E9E5FFA38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324600"/>
            <a:ext cx="9144000" cy="533400"/>
          </a:xfrm>
          <a:prstGeom prst="rect">
            <a:avLst/>
          </a:prstGeom>
          <a:solidFill>
            <a:srgbClr val="007F51"/>
          </a:solidFill>
          <a:ln>
            <a:noFill/>
          </a:ln>
        </p:spPr>
        <p:txBody>
          <a:bodyPr wrap="none" anchor="ctr"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it-IT" altLang="it-IT" sz="1200" dirty="0"/>
              <a:t>15/10/2021		</a:t>
            </a:r>
            <a:r>
              <a:rPr lang="it-IT" altLang="it-IT" sz="12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Sviluppo di un Mokup per la prototipazione di architetture di controllo per Tokamak		</a:t>
            </a:r>
            <a:r>
              <a:rPr lang="it-IT" altLang="it-IT" sz="1200" dirty="0">
                <a:solidFill>
                  <a:schemeClr val="bg1"/>
                </a:solidFill>
                <a:latin typeface="Palatino Linotype" panose="02040502050505030304" pitchFamily="18" charset="0"/>
              </a:rPr>
              <a:t>Pagina </a:t>
            </a:r>
            <a:fld id="{1B9CCA1B-6ACB-479A-B160-6152B8C3A3D1}" type="slidenum">
              <a:rPr lang="it-IT" altLang="it-IT" sz="1200" smtClean="0">
                <a:solidFill>
                  <a:schemeClr val="bg1"/>
                </a:solidFill>
                <a:latin typeface="Palatino Linotype" panose="02040502050505030304" pitchFamily="18" charset="0"/>
              </a:rPr>
              <a:t>57</a:t>
            </a:fld>
            <a:endParaRPr lang="it-IT" altLang="it-IT" sz="1100" dirty="0">
              <a:solidFill>
                <a:schemeClr val="bg1"/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065479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>
            <a:extLst>
              <a:ext uri="{FF2B5EF4-FFF2-40B4-BE49-F238E27FC236}">
                <a16:creationId xmlns:a16="http://schemas.microsoft.com/office/drawing/2014/main" id="{34B01545-E902-4E0D-A16A-FD3AE90857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65" t="12540" r="24749" b="15885"/>
          <a:stretch/>
        </p:blipFill>
        <p:spPr bwMode="auto">
          <a:xfrm>
            <a:off x="3752850" y="850900"/>
            <a:ext cx="5314950" cy="4908550"/>
          </a:xfrm>
          <a:prstGeom prst="rect">
            <a:avLst/>
          </a:prstGeom>
          <a:noFill/>
          <a:effectLst>
            <a:softEdge rad="635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olo 4" descr=" 5">
            <a:extLst>
              <a:ext uri="{FF2B5EF4-FFF2-40B4-BE49-F238E27FC236}">
                <a16:creationId xmlns:a16="http://schemas.microsoft.com/office/drawing/2014/main" id="{AEF9043D-02F4-4959-BDDB-A81A90621C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0772" y="3165093"/>
            <a:ext cx="3017520" cy="1381827"/>
          </a:xfrm>
        </p:spPr>
        <p:txBody>
          <a:bodyPr anchor="b">
            <a:noAutofit/>
          </a:bodyPr>
          <a:lstStyle/>
          <a:p>
            <a:r>
              <a:rPr lang="it-IT" altLang="it-IT" sz="4400" b="1" dirty="0">
                <a:solidFill>
                  <a:srgbClr val="007F51"/>
                </a:solidFill>
                <a:latin typeface="+mj-lt"/>
                <a:ea typeface="+mj-ea"/>
                <a:cs typeface="+mj-cs"/>
              </a:rPr>
              <a:t>Risultati Sperimentali</a:t>
            </a:r>
            <a:endParaRPr lang="it-IT" sz="4400" b="1" dirty="0">
              <a:solidFill>
                <a:srgbClr val="007F51"/>
              </a:solidFill>
              <a:latin typeface="Palatino Linotype" panose="02040502050505030304" pitchFamily="18" charset="0"/>
            </a:endParaRPr>
          </a:p>
        </p:txBody>
      </p: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C5428CC5-036C-431E-9F27-6639F61179DD}"/>
              </a:ext>
            </a:extLst>
          </p:cNvPr>
          <p:cNvCxnSpPr>
            <a:cxnSpLocks/>
          </p:cNvCxnSpPr>
          <p:nvPr/>
        </p:nvCxnSpPr>
        <p:spPr>
          <a:xfrm>
            <a:off x="360771" y="4546920"/>
            <a:ext cx="3017520" cy="9144"/>
          </a:xfrm>
          <a:prstGeom prst="line">
            <a:avLst/>
          </a:pr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513662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ttangolo 1">
            <a:extLst>
              <a:ext uri="{FF2B5EF4-FFF2-40B4-BE49-F238E27FC236}">
                <a16:creationId xmlns:a16="http://schemas.microsoft.com/office/drawing/2014/main" id="{207DBE64-051E-4791-BB45-3EA8284E20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573" y="172383"/>
            <a:ext cx="6123792" cy="52322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None/>
            </a:pPr>
            <a:r>
              <a:rPr lang="it-IT" altLang="it-IT" sz="2800" b="1" u="sng" dirty="0">
                <a:solidFill>
                  <a:srgbClr val="007F51"/>
                </a:solidFill>
                <a:latin typeface="Palatino Linotype" panose="02040502050505030304" pitchFamily="18" charset="0"/>
              </a:rPr>
              <a:t>Da tempo continuo a tempo discreto</a:t>
            </a:r>
          </a:p>
        </p:txBody>
      </p:sp>
      <p:sp>
        <p:nvSpPr>
          <p:cNvPr id="4" name="AutoShape 6" descr="Una simulazione mostra l&amp;#39;efficienza di un reattore a fusione nucleare">
            <a:extLst>
              <a:ext uri="{FF2B5EF4-FFF2-40B4-BE49-F238E27FC236}">
                <a16:creationId xmlns:a16="http://schemas.microsoft.com/office/drawing/2014/main" id="{F35CE243-217C-4A45-8011-3261202CD5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282F6EAC-C55E-498F-9818-1494BD9325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8573" y="695603"/>
            <a:ext cx="8696401" cy="8809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just">
              <a:lnSpc>
                <a:spcPct val="150000"/>
              </a:lnSpc>
              <a:spcBef>
                <a:spcPct val="0"/>
              </a:spcBef>
              <a:buClrTx/>
              <a:buFontTx/>
              <a:buNone/>
            </a:pPr>
            <a:r>
              <a:rPr lang="it-IT" altLang="it-IT" sz="1800" dirty="0">
                <a:latin typeface="Palatino Linotype" panose="02040502050505030304" pitchFamily="18" charset="0"/>
              </a:rPr>
              <a:t>Mediante una discretizzazione Zero Order </a:t>
            </a:r>
            <a:r>
              <a:rPr lang="it-IT" altLang="it-IT" sz="1800" dirty="0" err="1">
                <a:latin typeface="Palatino Linotype" panose="02040502050505030304" pitchFamily="18" charset="0"/>
              </a:rPr>
              <a:t>Hold</a:t>
            </a:r>
            <a:r>
              <a:rPr lang="it-IT" altLang="it-IT" sz="1800" dirty="0">
                <a:latin typeface="Palatino Linotype" panose="02040502050505030304" pitchFamily="18" charset="0"/>
              </a:rPr>
              <a:t> (ZOH), otteniamo il controllore equivalente a tempo discreto</a:t>
            </a:r>
            <a:endParaRPr lang="it-IT" altLang="it-IT" sz="1600" dirty="0">
              <a:latin typeface="Palatino Linotype" panose="02040502050505030304" pitchFamily="18" charset="0"/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2AF36EE6-45D8-454E-AAD5-3BA3A464BFE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45"/>
          <a:stretch/>
        </p:blipFill>
        <p:spPr>
          <a:xfrm>
            <a:off x="64774" y="1702694"/>
            <a:ext cx="9011850" cy="2601422"/>
          </a:xfrm>
          <a:prstGeom prst="rect">
            <a:avLst/>
          </a:prstGeom>
        </p:spPr>
      </p:pic>
      <p:pic>
        <p:nvPicPr>
          <p:cNvPr id="9" name="Immagine 8" descr="Immagine che contiene testo&#10;&#10;Descrizione generata automaticamente">
            <a:extLst>
              <a:ext uri="{FF2B5EF4-FFF2-40B4-BE49-F238E27FC236}">
                <a16:creationId xmlns:a16="http://schemas.microsoft.com/office/drawing/2014/main" id="{426EB48F-9BFE-49F2-A2A2-07F746F7F1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59662"/>
            <a:ext cx="9144000" cy="1599720"/>
          </a:xfrm>
          <a:prstGeom prst="rect">
            <a:avLst/>
          </a:prstGeom>
        </p:spPr>
      </p:pic>
      <p:sp>
        <p:nvSpPr>
          <p:cNvPr id="13" name="Rectangle 13">
            <a:extLst>
              <a:ext uri="{FF2B5EF4-FFF2-40B4-BE49-F238E27FC236}">
                <a16:creationId xmlns:a16="http://schemas.microsoft.com/office/drawing/2014/main" id="{7B416F0A-7148-44F9-AF51-FCDB3A3CE2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324600"/>
            <a:ext cx="9144000" cy="533400"/>
          </a:xfrm>
          <a:prstGeom prst="rect">
            <a:avLst/>
          </a:prstGeom>
          <a:solidFill>
            <a:srgbClr val="007F51"/>
          </a:solidFill>
          <a:ln>
            <a:noFill/>
          </a:ln>
        </p:spPr>
        <p:txBody>
          <a:bodyPr wrap="none" anchor="ctr"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it-IT" altLang="it-IT" sz="1200" dirty="0"/>
              <a:t>15/10/2021		</a:t>
            </a:r>
            <a:r>
              <a:rPr lang="it-IT" altLang="it-IT" sz="12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Sviluppo di un Mokup per la prototipazione di architetture di controllo per Tokamak		</a:t>
            </a:r>
            <a:r>
              <a:rPr lang="it-IT" altLang="it-IT" sz="1200" dirty="0">
                <a:solidFill>
                  <a:schemeClr val="bg1"/>
                </a:solidFill>
                <a:latin typeface="Palatino Linotype" panose="02040502050505030304" pitchFamily="18" charset="0"/>
              </a:rPr>
              <a:t>Pagina </a:t>
            </a:r>
            <a:fld id="{1B9CCA1B-6ACB-479A-B160-6152B8C3A3D1}" type="slidenum">
              <a:rPr lang="it-IT" altLang="it-IT" sz="1200" smtClean="0">
                <a:solidFill>
                  <a:schemeClr val="bg1"/>
                </a:solidFill>
                <a:latin typeface="Palatino Linotype" panose="02040502050505030304" pitchFamily="18" charset="0"/>
              </a:rPr>
              <a:t>59</a:t>
            </a:fld>
            <a:endParaRPr lang="it-IT" altLang="it-IT" sz="1100" dirty="0">
              <a:solidFill>
                <a:schemeClr val="bg1"/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01704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egnaposto data 4" descr=" 6146">
            <a:extLst>
              <a:ext uri="{FF2B5EF4-FFF2-40B4-BE49-F238E27FC236}">
                <a16:creationId xmlns:a16="http://schemas.microsoft.com/office/drawing/2014/main" id="{4176A081-749B-4704-8534-774E43925FA1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it-IT" altLang="it-IT" sz="1100">
                <a:solidFill>
                  <a:schemeClr val="bg1"/>
                </a:solidFill>
              </a:rPr>
              <a:t>14/10/2021</a:t>
            </a:r>
            <a:endParaRPr lang="it-IT" altLang="it-IT" sz="1100" dirty="0">
              <a:solidFill>
                <a:schemeClr val="bg1"/>
              </a:solidFill>
            </a:endParaRPr>
          </a:p>
        </p:txBody>
      </p:sp>
      <p:sp>
        <p:nvSpPr>
          <p:cNvPr id="6147" name="Segnaposto piè di pagina 5" descr=" 6147">
            <a:extLst>
              <a:ext uri="{FF2B5EF4-FFF2-40B4-BE49-F238E27FC236}">
                <a16:creationId xmlns:a16="http://schemas.microsoft.com/office/drawing/2014/main" id="{F6044DC8-16D1-4D05-854D-34534EDE36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it-IT" altLang="it-IT" sz="1100">
                <a:solidFill>
                  <a:schemeClr val="bg1"/>
                </a:solidFill>
              </a:rPr>
              <a:t>Titolo Presentazione</a:t>
            </a:r>
            <a:endParaRPr lang="it-IT" altLang="it-IT" sz="1100" dirty="0">
              <a:solidFill>
                <a:schemeClr val="bg1"/>
              </a:solidFill>
            </a:endParaRPr>
          </a:p>
        </p:txBody>
      </p:sp>
      <p:sp>
        <p:nvSpPr>
          <p:cNvPr id="6148" name="Segnaposto numero diapositiva 6" descr=" 6148">
            <a:extLst>
              <a:ext uri="{FF2B5EF4-FFF2-40B4-BE49-F238E27FC236}">
                <a16:creationId xmlns:a16="http://schemas.microsoft.com/office/drawing/2014/main" id="{592A4D55-5770-45C6-8543-BA9E166359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it-IT" altLang="it-IT" sz="1100">
                <a:solidFill>
                  <a:schemeClr val="bg1"/>
                </a:solidFill>
              </a:rPr>
              <a:t>Pagina 2</a:t>
            </a:r>
            <a:endParaRPr lang="it-IT" altLang="it-IT" sz="1100" dirty="0">
              <a:solidFill>
                <a:schemeClr val="bg1"/>
              </a:solidFill>
            </a:endParaRPr>
          </a:p>
        </p:txBody>
      </p:sp>
      <p:sp>
        <p:nvSpPr>
          <p:cNvPr id="6149" name="Rectangle 8" descr=" 6149">
            <a:extLst>
              <a:ext uri="{FF2B5EF4-FFF2-40B4-BE49-F238E27FC236}">
                <a16:creationId xmlns:a16="http://schemas.microsoft.com/office/drawing/2014/main" id="{791C6BB1-A87E-4CC4-A357-10B0DD372A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4213" y="630238"/>
            <a:ext cx="18415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it-IT" altLang="it-IT" sz="900" dirty="0">
              <a:solidFill>
                <a:schemeClr val="bg1"/>
              </a:solidFill>
            </a:endParaRPr>
          </a:p>
        </p:txBody>
      </p:sp>
      <p:sp>
        <p:nvSpPr>
          <p:cNvPr id="11" name="Rectangle 13" descr=" 11">
            <a:extLst>
              <a:ext uri="{FF2B5EF4-FFF2-40B4-BE49-F238E27FC236}">
                <a16:creationId xmlns:a16="http://schemas.microsoft.com/office/drawing/2014/main" id="{2F60C189-D39D-4660-B473-F7154E5970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324600"/>
            <a:ext cx="9144000" cy="533400"/>
          </a:xfrm>
          <a:prstGeom prst="rect">
            <a:avLst/>
          </a:prstGeom>
          <a:solidFill>
            <a:srgbClr val="007F51"/>
          </a:solidFill>
          <a:ln>
            <a:noFill/>
          </a:ln>
        </p:spPr>
        <p:txBody>
          <a:bodyPr wrap="none" anchor="ctr"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it-IT" altLang="it-IT" sz="1200" dirty="0"/>
              <a:t>15/10/2021		</a:t>
            </a:r>
            <a:r>
              <a:rPr lang="it-IT" altLang="it-IT" sz="12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Sviluppo di un Mokup per la prototipazione di architetture di controllo per Tokamak		</a:t>
            </a:r>
            <a:r>
              <a:rPr lang="it-IT" altLang="it-IT" sz="1200" dirty="0">
                <a:solidFill>
                  <a:schemeClr val="bg1"/>
                </a:solidFill>
                <a:latin typeface="Palatino Linotype" panose="02040502050505030304" pitchFamily="18" charset="0"/>
              </a:rPr>
              <a:t>Pagina </a:t>
            </a:r>
            <a:fld id="{1B9CCA1B-6ACB-479A-B160-6152B8C3A3D1}" type="slidenum">
              <a:rPr lang="it-IT" altLang="it-IT" sz="1200" smtClean="0">
                <a:solidFill>
                  <a:schemeClr val="bg1"/>
                </a:solidFill>
                <a:latin typeface="Palatino Linotype" panose="02040502050505030304" pitchFamily="18" charset="0"/>
              </a:rPr>
              <a:t>6</a:t>
            </a:fld>
            <a:endParaRPr lang="it-IT" altLang="it-IT" sz="1100" dirty="0">
              <a:solidFill>
                <a:schemeClr val="bg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6153" name="CasellaDiTesto 3" descr=" 6153">
            <a:extLst>
              <a:ext uri="{FF2B5EF4-FFF2-40B4-BE49-F238E27FC236}">
                <a16:creationId xmlns:a16="http://schemas.microsoft.com/office/drawing/2014/main" id="{B34B3178-6BB4-4ACF-AEE5-5AB849B4E9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1797" y="858838"/>
            <a:ext cx="8101058" cy="45506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Clr>
                <a:schemeClr val="tx1">
                  <a:lumMod val="100000"/>
                </a:schemeClr>
              </a:buClr>
              <a:buSzPts val="2800"/>
              <a:buFont typeface=""/>
            </a:pPr>
            <a:r>
              <a:rPr lang="it-IT" altLang="it-IT" sz="2800" dirty="0">
                <a:latin typeface="Palatino Linotype" panose="02040502050505030304" pitchFamily="18" charset="0"/>
              </a:rPr>
              <a:t>Tokamak e fusione nucleare</a:t>
            </a:r>
          </a:p>
          <a:p>
            <a:pPr>
              <a:lnSpc>
                <a:spcPct val="150000"/>
              </a:lnSpc>
              <a:spcBef>
                <a:spcPct val="0"/>
              </a:spcBef>
              <a:buClr>
                <a:prstClr val="black"/>
              </a:buClr>
            </a:pPr>
            <a:r>
              <a:rPr lang="it-IT" altLang="it-IT" sz="2800">
                <a:latin typeface="Palatino Linotype" panose="02040502050505030304" pitchFamily="18" charset="0"/>
                <a:ea typeface="+mn-ea"/>
              </a:rPr>
              <a:t>Componenti del prototipo</a:t>
            </a:r>
          </a:p>
          <a:p>
            <a:pPr>
              <a:lnSpc>
                <a:spcPct val="150000"/>
              </a:lnSpc>
              <a:spcBef>
                <a:spcPct val="0"/>
              </a:spcBef>
              <a:buClr>
                <a:prstClr val="black"/>
              </a:buClr>
            </a:pPr>
            <a:r>
              <a:rPr lang="it-IT" altLang="it-IT" sz="2800">
                <a:latin typeface="Palatino Linotype" panose="02040502050505030304" pitchFamily="18" charset="0"/>
                <a:ea typeface="+mn-ea"/>
              </a:rPr>
              <a:t>Modellazione e stima dei parametri</a:t>
            </a:r>
          </a:p>
          <a:p>
            <a:pPr>
              <a:lnSpc>
                <a:spcPct val="150000"/>
              </a:lnSpc>
              <a:spcBef>
                <a:spcPct val="0"/>
              </a:spcBef>
              <a:buClr>
                <a:prstClr val="black"/>
              </a:buClr>
            </a:pPr>
            <a:r>
              <a:rPr lang="it-IT" altLang="it-IT" sz="2800">
                <a:latin typeface="Palatino Linotype" panose="02040502050505030304" pitchFamily="18" charset="0"/>
                <a:ea typeface="+mn-ea"/>
              </a:rPr>
              <a:t>Creazione del controllo e implementazione</a:t>
            </a:r>
          </a:p>
          <a:p>
            <a:pPr>
              <a:lnSpc>
                <a:spcPct val="150000"/>
              </a:lnSpc>
              <a:spcBef>
                <a:spcPct val="0"/>
              </a:spcBef>
              <a:buClr>
                <a:prstClr val="black"/>
              </a:buClr>
            </a:pPr>
            <a:r>
              <a:rPr lang="it-IT" altLang="it-IT" sz="2800">
                <a:latin typeface="Palatino Linotype" panose="02040502050505030304" pitchFamily="18" charset="0"/>
                <a:ea typeface="+mn-ea"/>
              </a:rPr>
              <a:t>Libreria di comunicazione (EMP)</a:t>
            </a:r>
          </a:p>
          <a:p>
            <a:pPr>
              <a:lnSpc>
                <a:spcPct val="150000"/>
              </a:lnSpc>
              <a:spcBef>
                <a:spcPct val="0"/>
              </a:spcBef>
              <a:buClr>
                <a:prstClr val="black"/>
              </a:buClr>
              <a:buChar char=" "/>
            </a:pPr>
            <a:r>
              <a:rPr lang="it-IT" altLang="it-IT" sz="2800">
                <a:latin typeface="Palatino Linotype" panose="02040502050505030304" pitchFamily="18" charset="0"/>
                <a:ea typeface="+mn-ea"/>
              </a:rPr>
              <a:t>               </a:t>
            </a:r>
            <a:endParaRPr lang="it-IT" altLang="it-IT" sz="2800" dirty="0">
              <a:latin typeface="Palatino Linotype" panose="02040502050505030304" pitchFamily="18" charset="0"/>
            </a:endParaRPr>
          </a:p>
        </p:txBody>
      </p:sp>
      <p:sp>
        <p:nvSpPr>
          <p:cNvPr id="9" name="Rettangolo 1" descr=" 9">
            <a:extLst>
              <a:ext uri="{FF2B5EF4-FFF2-40B4-BE49-F238E27FC236}">
                <a16:creationId xmlns:a16="http://schemas.microsoft.com/office/drawing/2014/main" id="{70381004-2E86-4111-83E1-557CEBDAE0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573" y="215018"/>
            <a:ext cx="562686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it-IT" altLang="it-IT" sz="3200" b="1" u="sng" dirty="0">
                <a:solidFill>
                  <a:srgbClr val="007F51"/>
                </a:solidFill>
                <a:latin typeface="Palatino Linotype" panose="02040502050505030304" pitchFamily="18" charset="0"/>
              </a:rPr>
              <a:t>Struttura della presentazione</a:t>
            </a:r>
          </a:p>
        </p:txBody>
      </p:sp>
    </p:spTree>
    <p:extLst>
      <p:ext uri="{BB962C8B-B14F-4D97-AF65-F5344CB8AC3E}">
        <p14:creationId xmlns:p14="http://schemas.microsoft.com/office/powerpoint/2010/main" val="66867411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6" descr="Una simulazione mostra l&amp;#39;efficienza di un reattore a fusione nucleare">
            <a:extLst>
              <a:ext uri="{FF2B5EF4-FFF2-40B4-BE49-F238E27FC236}">
                <a16:creationId xmlns:a16="http://schemas.microsoft.com/office/drawing/2014/main" id="{F35CE243-217C-4A45-8011-3261202CD5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55846196-E9DE-4185-92DC-2F1024837E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35399"/>
            <a:ext cx="9144000" cy="4282402"/>
          </a:xfrm>
          <a:prstGeom prst="rect">
            <a:avLst/>
          </a:prstGeom>
        </p:spPr>
      </p:pic>
      <p:sp>
        <p:nvSpPr>
          <p:cNvPr id="12" name="Rectangle 13">
            <a:extLst>
              <a:ext uri="{FF2B5EF4-FFF2-40B4-BE49-F238E27FC236}">
                <a16:creationId xmlns:a16="http://schemas.microsoft.com/office/drawing/2014/main" id="{9FFB5544-C48D-407E-A08E-2EB3176E34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324600"/>
            <a:ext cx="9144000" cy="533400"/>
          </a:xfrm>
          <a:prstGeom prst="rect">
            <a:avLst/>
          </a:prstGeom>
          <a:solidFill>
            <a:srgbClr val="007F51"/>
          </a:solidFill>
          <a:ln>
            <a:noFill/>
          </a:ln>
        </p:spPr>
        <p:txBody>
          <a:bodyPr wrap="none" anchor="ctr"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it-IT" altLang="it-IT" sz="1200" dirty="0"/>
              <a:t>15/10/2021		</a:t>
            </a:r>
            <a:r>
              <a:rPr lang="it-IT" altLang="it-IT" sz="12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Sviluppo di un Mokup per la prototipazione di architetture di controllo per Tokamak		</a:t>
            </a:r>
            <a:r>
              <a:rPr lang="it-IT" altLang="it-IT" sz="1200" dirty="0">
                <a:solidFill>
                  <a:schemeClr val="bg1"/>
                </a:solidFill>
                <a:latin typeface="Palatino Linotype" panose="02040502050505030304" pitchFamily="18" charset="0"/>
              </a:rPr>
              <a:t>Pagina </a:t>
            </a:r>
            <a:fld id="{1B9CCA1B-6ACB-479A-B160-6152B8C3A3D1}" type="slidenum">
              <a:rPr lang="it-IT" altLang="it-IT" sz="1200" smtClean="0">
                <a:solidFill>
                  <a:schemeClr val="bg1"/>
                </a:solidFill>
                <a:latin typeface="Palatino Linotype" panose="02040502050505030304" pitchFamily="18" charset="0"/>
              </a:rPr>
              <a:t>60</a:t>
            </a:fld>
            <a:endParaRPr lang="it-IT" altLang="it-IT" sz="1100" dirty="0">
              <a:solidFill>
                <a:schemeClr val="bg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8" name="Rettangolo 1">
            <a:extLst>
              <a:ext uri="{FF2B5EF4-FFF2-40B4-BE49-F238E27FC236}">
                <a16:creationId xmlns:a16="http://schemas.microsoft.com/office/drawing/2014/main" id="{824F7710-CBDD-4BBD-898C-828619FF0F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573" y="172383"/>
            <a:ext cx="3767378" cy="52322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None/>
            </a:pPr>
            <a:r>
              <a:rPr lang="it-IT" altLang="it-IT" sz="2800" b="1" u="sng" dirty="0">
                <a:solidFill>
                  <a:srgbClr val="007F51"/>
                </a:solidFill>
                <a:latin typeface="Palatino Linotype" panose="02040502050505030304" pitchFamily="18" charset="0"/>
              </a:rPr>
              <a:t>ZOH discretizzazione</a:t>
            </a:r>
          </a:p>
        </p:txBody>
      </p:sp>
    </p:spTree>
    <p:extLst>
      <p:ext uri="{BB962C8B-B14F-4D97-AF65-F5344CB8AC3E}">
        <p14:creationId xmlns:p14="http://schemas.microsoft.com/office/powerpoint/2010/main" val="257496099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282117" y="-253670"/>
            <a:ext cx="137072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668730" y="422146"/>
            <a:ext cx="484026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7532611" y="655140"/>
            <a:ext cx="515604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7017482" y="0"/>
            <a:ext cx="2126518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982258" y="6115501"/>
            <a:ext cx="1120884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0DEF7A6C-E5D0-430F-AB86-3608D5B5D0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7192" y="643467"/>
            <a:ext cx="7209613" cy="5571064"/>
          </a:xfrm>
          <a:prstGeom prst="rect">
            <a:avLst/>
          </a:prstGeom>
          <a:ln>
            <a:noFill/>
          </a:ln>
        </p:spPr>
      </p:pic>
      <p:sp>
        <p:nvSpPr>
          <p:cNvPr id="28" name="Isosceles Triangle 27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703060" y="6453143"/>
            <a:ext cx="611177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AutoShape 6" descr="Una simulazione mostra l&amp;#39;efficienza di un reattore a fusione nucleare">
            <a:extLst>
              <a:ext uri="{FF2B5EF4-FFF2-40B4-BE49-F238E27FC236}">
                <a16:creationId xmlns:a16="http://schemas.microsoft.com/office/drawing/2014/main" id="{F35CE243-217C-4A45-8011-3261202CD5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Rectangle 13">
            <a:extLst>
              <a:ext uri="{FF2B5EF4-FFF2-40B4-BE49-F238E27FC236}">
                <a16:creationId xmlns:a16="http://schemas.microsoft.com/office/drawing/2014/main" id="{56D3E831-024D-420B-9938-4A42B84F11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324600"/>
            <a:ext cx="9144000" cy="533400"/>
          </a:xfrm>
          <a:prstGeom prst="rect">
            <a:avLst/>
          </a:prstGeom>
          <a:solidFill>
            <a:srgbClr val="007F51"/>
          </a:solidFill>
          <a:ln>
            <a:noFill/>
          </a:ln>
        </p:spPr>
        <p:txBody>
          <a:bodyPr wrap="none" anchor="ctr"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it-IT" altLang="it-IT" sz="1200" dirty="0"/>
              <a:t>15/10/2021		</a:t>
            </a:r>
            <a:r>
              <a:rPr lang="it-IT" altLang="it-IT" sz="12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Sviluppo di un Mokup per la prototipazione di architetture di controllo per Tokamak		</a:t>
            </a:r>
            <a:r>
              <a:rPr lang="it-IT" altLang="it-IT" sz="1200" dirty="0">
                <a:solidFill>
                  <a:schemeClr val="bg1"/>
                </a:solidFill>
                <a:latin typeface="Palatino Linotype" panose="02040502050505030304" pitchFamily="18" charset="0"/>
              </a:rPr>
              <a:t>Pagina </a:t>
            </a:r>
            <a:fld id="{1B9CCA1B-6ACB-479A-B160-6152B8C3A3D1}" type="slidenum">
              <a:rPr lang="it-IT" altLang="it-IT" sz="1200" smtClean="0">
                <a:solidFill>
                  <a:schemeClr val="bg1"/>
                </a:solidFill>
                <a:latin typeface="Palatino Linotype" panose="02040502050505030304" pitchFamily="18" charset="0"/>
              </a:rPr>
              <a:t>61</a:t>
            </a:fld>
            <a:endParaRPr lang="it-IT" altLang="it-IT" sz="1100" dirty="0">
              <a:solidFill>
                <a:schemeClr val="bg1"/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570358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282117" y="-253670"/>
            <a:ext cx="137072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668730" y="422146"/>
            <a:ext cx="484026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7532611" y="655140"/>
            <a:ext cx="515604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7017482" y="0"/>
            <a:ext cx="2126518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982258" y="6115501"/>
            <a:ext cx="1120884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0DEF7A6C-E5D0-430F-AB86-3608D5B5D0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7192" y="643467"/>
            <a:ext cx="7209612" cy="5571064"/>
          </a:xfrm>
          <a:prstGeom prst="rect">
            <a:avLst/>
          </a:prstGeom>
          <a:ln>
            <a:noFill/>
          </a:ln>
        </p:spPr>
      </p:pic>
      <p:sp>
        <p:nvSpPr>
          <p:cNvPr id="28" name="Isosceles Triangle 27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703060" y="6453143"/>
            <a:ext cx="611177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AutoShape 6" descr="Una simulazione mostra l&amp;#39;efficienza di un reattore a fusione nucleare">
            <a:extLst>
              <a:ext uri="{FF2B5EF4-FFF2-40B4-BE49-F238E27FC236}">
                <a16:creationId xmlns:a16="http://schemas.microsoft.com/office/drawing/2014/main" id="{F35CE243-217C-4A45-8011-3261202CD5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Rectangle 13">
            <a:extLst>
              <a:ext uri="{FF2B5EF4-FFF2-40B4-BE49-F238E27FC236}">
                <a16:creationId xmlns:a16="http://schemas.microsoft.com/office/drawing/2014/main" id="{101D5E74-B50D-4EF0-B026-C3B5D04375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324600"/>
            <a:ext cx="9144000" cy="533400"/>
          </a:xfrm>
          <a:prstGeom prst="rect">
            <a:avLst/>
          </a:prstGeom>
          <a:solidFill>
            <a:srgbClr val="007F51"/>
          </a:solidFill>
          <a:ln>
            <a:noFill/>
          </a:ln>
        </p:spPr>
        <p:txBody>
          <a:bodyPr wrap="none" anchor="ctr"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it-IT" altLang="it-IT" sz="1200" dirty="0"/>
              <a:t>15/10/2021		</a:t>
            </a:r>
            <a:r>
              <a:rPr lang="it-IT" altLang="it-IT" sz="12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Sviluppo di un Mokup per la prototipazione di architetture di controllo per Tokamak		</a:t>
            </a:r>
            <a:r>
              <a:rPr lang="it-IT" altLang="it-IT" sz="1200" dirty="0">
                <a:solidFill>
                  <a:schemeClr val="bg1"/>
                </a:solidFill>
                <a:latin typeface="Palatino Linotype" panose="02040502050505030304" pitchFamily="18" charset="0"/>
              </a:rPr>
              <a:t>Pagina </a:t>
            </a:r>
            <a:fld id="{1B9CCA1B-6ACB-479A-B160-6152B8C3A3D1}" type="slidenum">
              <a:rPr lang="it-IT" altLang="it-IT" sz="1200" smtClean="0">
                <a:solidFill>
                  <a:schemeClr val="bg1"/>
                </a:solidFill>
                <a:latin typeface="Palatino Linotype" panose="02040502050505030304" pitchFamily="18" charset="0"/>
              </a:rPr>
              <a:t>62</a:t>
            </a:fld>
            <a:endParaRPr lang="it-IT" altLang="it-IT" sz="1100" dirty="0">
              <a:solidFill>
                <a:schemeClr val="bg1"/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061271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282117" y="-253670"/>
            <a:ext cx="137072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668730" y="422146"/>
            <a:ext cx="484026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7532611" y="655140"/>
            <a:ext cx="515604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7017482" y="0"/>
            <a:ext cx="2126518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982258" y="6115501"/>
            <a:ext cx="1120884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0DEF7A6C-E5D0-430F-AB86-3608D5B5D0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7193" y="643468"/>
            <a:ext cx="7209612" cy="5571064"/>
          </a:xfrm>
          <a:prstGeom prst="rect">
            <a:avLst/>
          </a:prstGeom>
          <a:ln>
            <a:noFill/>
          </a:ln>
        </p:spPr>
      </p:pic>
      <p:sp>
        <p:nvSpPr>
          <p:cNvPr id="28" name="Isosceles Triangle 27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703060" y="6453143"/>
            <a:ext cx="611177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AutoShape 6" descr="Una simulazione mostra l&amp;#39;efficienza di un reattore a fusione nucleare">
            <a:extLst>
              <a:ext uri="{FF2B5EF4-FFF2-40B4-BE49-F238E27FC236}">
                <a16:creationId xmlns:a16="http://schemas.microsoft.com/office/drawing/2014/main" id="{F35CE243-217C-4A45-8011-3261202CD5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" name="Rectangle 13">
            <a:extLst>
              <a:ext uri="{FF2B5EF4-FFF2-40B4-BE49-F238E27FC236}">
                <a16:creationId xmlns:a16="http://schemas.microsoft.com/office/drawing/2014/main" id="{BE22A61C-5B91-4D93-829B-0D796C43B6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324600"/>
            <a:ext cx="9144000" cy="533400"/>
          </a:xfrm>
          <a:prstGeom prst="rect">
            <a:avLst/>
          </a:prstGeom>
          <a:solidFill>
            <a:srgbClr val="007F51"/>
          </a:solidFill>
          <a:ln>
            <a:noFill/>
          </a:ln>
        </p:spPr>
        <p:txBody>
          <a:bodyPr wrap="none" anchor="ctr"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it-IT" altLang="it-IT" sz="1200" dirty="0"/>
              <a:t>15/10/2021		</a:t>
            </a:r>
            <a:r>
              <a:rPr lang="it-IT" altLang="it-IT" sz="12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Sviluppo di un Mokup per la prototipazione di architetture di controllo per Tokamak		</a:t>
            </a:r>
            <a:r>
              <a:rPr lang="it-IT" altLang="it-IT" sz="1200" dirty="0">
                <a:solidFill>
                  <a:schemeClr val="bg1"/>
                </a:solidFill>
                <a:latin typeface="Palatino Linotype" panose="02040502050505030304" pitchFamily="18" charset="0"/>
              </a:rPr>
              <a:t>Pagina </a:t>
            </a:r>
            <a:fld id="{1B9CCA1B-6ACB-479A-B160-6152B8C3A3D1}" type="slidenum">
              <a:rPr lang="it-IT" altLang="it-IT" sz="1200" smtClean="0">
                <a:solidFill>
                  <a:schemeClr val="bg1"/>
                </a:solidFill>
                <a:latin typeface="Palatino Linotype" panose="02040502050505030304" pitchFamily="18" charset="0"/>
              </a:rPr>
              <a:t>63</a:t>
            </a:fld>
            <a:endParaRPr lang="it-IT" altLang="it-IT" sz="1100" dirty="0">
              <a:solidFill>
                <a:schemeClr val="bg1"/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421285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Immagine 52">
            <a:extLst>
              <a:ext uri="{FF2B5EF4-FFF2-40B4-BE49-F238E27FC236}">
                <a16:creationId xmlns:a16="http://schemas.microsoft.com/office/drawing/2014/main" id="{2CA5149B-AFBB-47AD-BF19-9B1365A71B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69" r="-1" b="17457"/>
          <a:stretch/>
        </p:blipFill>
        <p:spPr>
          <a:xfrm>
            <a:off x="0" y="-367616"/>
            <a:ext cx="9145815" cy="4711700"/>
          </a:xfrm>
          <a:prstGeom prst="rect">
            <a:avLst/>
          </a:prstGeom>
        </p:spPr>
      </p:pic>
      <p:sp>
        <p:nvSpPr>
          <p:cNvPr id="14" name="Freeform 6">
            <a:extLst>
              <a:ext uri="{FF2B5EF4-FFF2-40B4-BE49-F238E27FC236}">
                <a16:creationId xmlns:a16="http://schemas.microsoft.com/office/drawing/2014/main" id="{B6E71514-6080-46DE-A03E-E6BCFB1D9E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01860" y="3900290"/>
            <a:ext cx="5049130" cy="2319536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solidFill>
            <a:srgbClr val="3A5861"/>
          </a:solidFill>
          <a:ln w="19050">
            <a:noFill/>
          </a:ln>
          <a:effectLst>
            <a:outerShdw blurRad="76200" sx="101000" sy="101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946987C3-39E2-4C79-AF10-CA08F30AB8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889" y="4170556"/>
            <a:ext cx="4581338" cy="129660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300" dirty="0">
                <a:solidFill>
                  <a:srgbClr val="FFFFFF"/>
                </a:solidFill>
              </a:rPr>
              <a:t>EMP: Embedded Message Pack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4F56EEE1-3C17-4561-9979-D39442C24F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29622" y="5467160"/>
            <a:ext cx="4593605" cy="456516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400">
                <a:solidFill>
                  <a:srgbClr val="FFFFFF"/>
                </a:solidFill>
              </a:rPr>
              <a:t>https://github.com/Alfystar/EMP</a:t>
            </a:r>
          </a:p>
        </p:txBody>
      </p:sp>
    </p:spTree>
    <p:extLst>
      <p:ext uri="{BB962C8B-B14F-4D97-AF65-F5344CB8AC3E}">
        <p14:creationId xmlns:p14="http://schemas.microsoft.com/office/powerpoint/2010/main" val="93662003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 descr=" 8">
            <a:extLst>
              <a:ext uri="{FF2B5EF4-FFF2-40B4-BE49-F238E27FC236}">
                <a16:creationId xmlns:a16="http://schemas.microsoft.com/office/drawing/2014/main" id="{D2F88279-F0A0-4CB4-A382-2C8FDECCAC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1650" y="0"/>
            <a:ext cx="2292350" cy="1446150"/>
          </a:xfrm>
          <a:prstGeom prst="rect">
            <a:avLst/>
          </a:prstGeom>
        </p:spPr>
      </p:pic>
      <p:sp>
        <p:nvSpPr>
          <p:cNvPr id="11" name="Rectangle 13" descr=" 11">
            <a:extLst>
              <a:ext uri="{FF2B5EF4-FFF2-40B4-BE49-F238E27FC236}">
                <a16:creationId xmlns:a16="http://schemas.microsoft.com/office/drawing/2014/main" id="{71C280FF-661C-48C9-89BE-6DABB26A4C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324600"/>
            <a:ext cx="9144000" cy="533400"/>
          </a:xfrm>
          <a:prstGeom prst="rect">
            <a:avLst/>
          </a:prstGeom>
          <a:solidFill>
            <a:srgbClr val="007F51"/>
          </a:solidFill>
          <a:ln>
            <a:noFill/>
          </a:ln>
        </p:spPr>
        <p:txBody>
          <a:bodyPr wrap="none" anchor="ctr"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it-IT" altLang="it-IT" sz="1200" dirty="0"/>
              <a:t>15/10/2021		</a:t>
            </a:r>
            <a:r>
              <a:rPr lang="it-IT" altLang="it-IT" sz="12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Sviluppo di un Mokup per la prototipazione di architetture di controllo per Tokamak		</a:t>
            </a:r>
            <a:r>
              <a:rPr lang="it-IT" altLang="it-IT" sz="1200" dirty="0">
                <a:solidFill>
                  <a:schemeClr val="bg1"/>
                </a:solidFill>
                <a:latin typeface="Palatino Linotype" panose="02040502050505030304" pitchFamily="18" charset="0"/>
              </a:rPr>
              <a:t>Pagina </a:t>
            </a:r>
            <a:fld id="{1B9CCA1B-6ACB-479A-B160-6152B8C3A3D1}" type="slidenum">
              <a:rPr lang="it-IT" altLang="it-IT" sz="1200" smtClean="0">
                <a:solidFill>
                  <a:schemeClr val="bg1"/>
                </a:solidFill>
                <a:latin typeface="Palatino Linotype" panose="02040502050505030304" pitchFamily="18" charset="0"/>
              </a:rPr>
              <a:t>65</a:t>
            </a:fld>
            <a:endParaRPr lang="it-IT" altLang="it-IT" sz="1100" dirty="0">
              <a:solidFill>
                <a:schemeClr val="bg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12" name="Rettangolo 1" descr=" 12">
            <a:extLst>
              <a:ext uri="{FF2B5EF4-FFF2-40B4-BE49-F238E27FC236}">
                <a16:creationId xmlns:a16="http://schemas.microsoft.com/office/drawing/2014/main" id="{0C3A2B7E-3FBD-4234-A427-FB7DA76A41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573" y="430687"/>
            <a:ext cx="6500497" cy="58477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None/>
            </a:pPr>
            <a:r>
              <a:rPr lang="it-IT" sz="3200" b="1" u="sng" dirty="0">
                <a:solidFill>
                  <a:srgbClr val="007F51"/>
                </a:solidFill>
                <a:latin typeface="Palatino Linotype" panose="02040502050505030304" pitchFamily="18" charset="0"/>
                <a:ea typeface="MS PGothic" panose="020B0600070205080204" pitchFamily="34" charset="-128"/>
                <a:cs typeface="+mn-cs"/>
              </a:rPr>
              <a:t>Key feature, scopi e limiti di EMP</a:t>
            </a:r>
            <a:endParaRPr lang="it-IT" altLang="it-IT" sz="3200" b="1" u="sng" dirty="0">
              <a:solidFill>
                <a:srgbClr val="007F5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15" name="CasellaDiTesto 14" descr=" 15">
            <a:extLst>
              <a:ext uri="{FF2B5EF4-FFF2-40B4-BE49-F238E27FC236}">
                <a16:creationId xmlns:a16="http://schemas.microsoft.com/office/drawing/2014/main" id="{5424784A-0B2A-4639-8C0C-5647D189B5AF}"/>
              </a:ext>
            </a:extLst>
          </p:cNvPr>
          <p:cNvSpPr txBox="1"/>
          <p:nvPr/>
        </p:nvSpPr>
        <p:spPr>
          <a:xfrm>
            <a:off x="288573" y="1104017"/>
            <a:ext cx="8576294" cy="4661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kumimoji="0" lang="it-IT" sz="2000" b="1" strike="noStrike" kern="1200" cap="none" spc="0" normalizeH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latino Linotype" panose="02040502050505030304" pitchFamily="18" charset="0"/>
                <a:ea typeface="MS PGothic" panose="020B0600070205080204" pitchFamily="34" charset="-128"/>
                <a:cs typeface="+mn-cs"/>
              </a:rPr>
              <a:t>EMP</a:t>
            </a:r>
            <a:r>
              <a:rPr kumimoji="0" lang="it-IT" sz="2000" strike="noStrike" kern="1200" cap="none" spc="0" normalizeH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latino Linotype" panose="02040502050505030304" pitchFamily="18" charset="0"/>
                <a:ea typeface="MS PGothic" panose="020B0600070205080204" pitchFamily="34" charset="-128"/>
                <a:cs typeface="+mn-cs"/>
              </a:rPr>
              <a:t> nasce con l’obiettivo di standardizzare un protocollo di comunicazione per lo scambio di pacchetti multipli.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 "/>
              <a:defRPr/>
            </a:pPr>
            <a:r>
              <a:rPr kumimoji="0" lang="it-IT" sz="2000" strike="noStrike" kern="1200" cap="none" spc="0" normalizeH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latino Linotype" panose="02040502050505030304" pitchFamily="18" charset="0"/>
                <a:ea typeface="MS PGothic" panose="020B0600070205080204" pitchFamily="34" charset="-128"/>
                <a:cs typeface="+mn-cs"/>
              </a:rPr>
              <a:t>                                                                      </a:t>
            </a:r>
            <a:br>
              <a:rPr kumimoji="0" lang="it-IT" sz="2000" strike="noStrike" kern="1200" cap="none" spc="0" normalizeH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latino Linotype" panose="02040502050505030304" pitchFamily="18" charset="0"/>
                <a:ea typeface="MS PGothic" panose="020B0600070205080204" pitchFamily="34" charset="-128"/>
                <a:cs typeface="+mn-cs"/>
              </a:rPr>
            </a:br>
            <a:r>
              <a:rPr kumimoji="0" lang="it-IT" sz="2000" strike="noStrike" kern="1200" cap="none" spc="0" normalizeH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latino Linotype" panose="02040502050505030304" pitchFamily="18" charset="0"/>
                <a:ea typeface="MS PGothic" panose="020B0600070205080204" pitchFamily="34" charset="-128"/>
                <a:cs typeface="+mn-cs"/>
              </a:rPr>
              <a:t>                                                              </a:t>
            </a:r>
            <a:r>
              <a:rPr kumimoji="0" lang="it-IT" sz="2000" b="1" strike="noStrike" kern="1200" cap="none" spc="0" normalizeH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latino Linotype" panose="02040502050505030304" pitchFamily="18" charset="0"/>
                <a:ea typeface="MS PGothic" panose="020B0600070205080204" pitchFamily="34" charset="-128"/>
                <a:cs typeface="+mn-cs"/>
              </a:rPr>
              <a:t>         </a:t>
            </a:r>
            <a:r>
              <a:rPr kumimoji="0" lang="it-IT" sz="2000" strike="noStrike" kern="1200" cap="none" spc="0" normalizeH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latino Linotype" panose="02040502050505030304" pitchFamily="18" charset="0"/>
                <a:ea typeface="MS PGothic" panose="020B0600070205080204" pitchFamily="34" charset="-128"/>
                <a:cs typeface="+mn-cs"/>
              </a:rPr>
              <a:t> </a:t>
            </a:r>
            <a:br>
              <a:rPr kumimoji="0" lang="it-IT" sz="2000" strike="noStrike" kern="1200" cap="none" spc="0" normalizeH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latino Linotype" panose="02040502050505030304" pitchFamily="18" charset="0"/>
                <a:ea typeface="MS PGothic" panose="020B0600070205080204" pitchFamily="34" charset="-128"/>
                <a:cs typeface="+mn-cs"/>
              </a:rPr>
            </a:br>
            <a:r>
              <a:rPr kumimoji="0" lang="it-IT" sz="2000" strike="noStrike" kern="1200" cap="none" spc="0" normalizeH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latino Linotype" panose="02040502050505030304" pitchFamily="18" charset="0"/>
                <a:ea typeface="MS PGothic" panose="020B0600070205080204" pitchFamily="34" charset="-128"/>
                <a:cs typeface="+mn-cs"/>
              </a:rPr>
              <a:t>                                                        </a:t>
            </a:r>
            <a:endParaRPr kumimoji="0" lang="it-IT" sz="2000" strike="noStrike" kern="1200" cap="none" spc="0" normalizeH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alatino Linotype" panose="02040502050505030304" pitchFamily="18" charset="0"/>
              <a:ea typeface="MS PGothic" panose="020B0600070205080204" pitchFamily="34" charset="-128"/>
              <a:cs typeface="+mn-cs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 "/>
              <a:defRPr/>
            </a:pPr>
            <a:r>
              <a:rPr kumimoji="0" lang="it-IT" sz="2000" strike="noStrike" kern="1200" cap="none" spc="0" normalizeH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latino Linotype" panose="02040502050505030304" pitchFamily="18" charset="0"/>
                <a:ea typeface="MS PGothic" panose="020B0600070205080204" pitchFamily="34" charset="-128"/>
                <a:cs typeface="+mn-cs"/>
              </a:rPr>
              <a:t>                            </a:t>
            </a:r>
            <a:r>
              <a:rPr kumimoji="0" lang="it-IT" sz="2000" b="1" strike="noStrike" kern="1200" cap="none" spc="0" normalizeH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latino Linotype" panose="02040502050505030304" pitchFamily="18" charset="0"/>
                <a:ea typeface="MS PGothic" panose="020B0600070205080204" pitchFamily="34" charset="-128"/>
                <a:cs typeface="+mn-cs"/>
              </a:rPr>
              <a:t>                                   </a:t>
            </a:r>
            <a:br>
              <a:rPr kumimoji="0" lang="it-IT" sz="2000" b="1" strike="noStrike" kern="1200" cap="none" spc="0" normalizeH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latino Linotype" panose="02040502050505030304" pitchFamily="18" charset="0"/>
                <a:ea typeface="MS PGothic" panose="020B0600070205080204" pitchFamily="34" charset="-128"/>
                <a:cs typeface="+mn-cs"/>
              </a:rPr>
            </a:br>
            <a:r>
              <a:rPr kumimoji="0" lang="it-IT" sz="2000" b="1" strike="noStrike" kern="1200" cap="none" spc="0" normalizeH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latino Linotype" panose="02040502050505030304" pitchFamily="18" charset="0"/>
                <a:ea typeface="MS PGothic" panose="020B0600070205080204" pitchFamily="34" charset="-128"/>
                <a:cs typeface="+mn-cs"/>
              </a:rPr>
              <a:t>          </a:t>
            </a:r>
            <a:r>
              <a:rPr kumimoji="0" lang="it-IT" sz="2000" strike="noStrike" kern="1200" cap="none" spc="0" normalizeH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latino Linotype" panose="02040502050505030304" pitchFamily="18" charset="0"/>
                <a:ea typeface="MS PGothic" panose="020B0600070205080204" pitchFamily="34" charset="-128"/>
                <a:cs typeface="+mn-cs"/>
              </a:rPr>
              <a:t>                   </a:t>
            </a:r>
            <a:endParaRPr kumimoji="0" lang="it-IT" sz="2000" strike="noStrike" kern="1200" cap="none" spc="0" normalizeH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alatino Linotype" panose="02040502050505030304" pitchFamily="18" charset="0"/>
              <a:ea typeface="MS PGothic" panose="020B0600070205080204" pitchFamily="34" charset="-128"/>
              <a:cs typeface="+mn-cs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 "/>
              <a:defRPr/>
            </a:pPr>
            <a:r>
              <a:rPr kumimoji="0" lang="it-IT" sz="2000" strike="noStrike" kern="1200" cap="none" spc="0" normalizeH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latino Linotype" panose="02040502050505030304" pitchFamily="18" charset="0"/>
                <a:ea typeface="MS PGothic" panose="020B0600070205080204" pitchFamily="34" charset="-128"/>
                <a:cs typeface="+mn-cs"/>
              </a:rPr>
              <a:t>                                                                          </a:t>
            </a:r>
            <a:br>
              <a:rPr kumimoji="0" lang="it-IT" sz="2000" strike="noStrike" kern="1200" cap="none" spc="0" normalizeH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latino Linotype" panose="02040502050505030304" pitchFamily="18" charset="0"/>
                <a:ea typeface="MS PGothic" panose="020B0600070205080204" pitchFamily="34" charset="-128"/>
                <a:cs typeface="+mn-cs"/>
              </a:rPr>
            </a:br>
            <a:r>
              <a:rPr kumimoji="0" lang="it-IT" sz="2000" strike="noStrike" kern="1200" cap="none" spc="0" normalizeH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latino Linotype" panose="02040502050505030304" pitchFamily="18" charset="0"/>
                <a:ea typeface="MS PGothic" panose="020B0600070205080204" pitchFamily="34" charset="-128"/>
                <a:cs typeface="+mn-cs"/>
              </a:rPr>
              <a:t>                                                            </a:t>
            </a:r>
            <a:endParaRPr lang="it-IT" sz="2000" dirty="0"/>
          </a:p>
        </p:txBody>
      </p:sp>
    </p:spTree>
    <p:extLst>
      <p:ext uri="{BB962C8B-B14F-4D97-AF65-F5344CB8AC3E}">
        <p14:creationId xmlns:p14="http://schemas.microsoft.com/office/powerpoint/2010/main" val="277936910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 descr=" 8">
            <a:extLst>
              <a:ext uri="{FF2B5EF4-FFF2-40B4-BE49-F238E27FC236}">
                <a16:creationId xmlns:a16="http://schemas.microsoft.com/office/drawing/2014/main" id="{D2F88279-F0A0-4CB4-A382-2C8FDECCAC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1650" y="0"/>
            <a:ext cx="2292350" cy="1446150"/>
          </a:xfrm>
          <a:prstGeom prst="rect">
            <a:avLst/>
          </a:prstGeom>
        </p:spPr>
      </p:pic>
      <p:sp>
        <p:nvSpPr>
          <p:cNvPr id="11" name="Rectangle 13" descr=" 11">
            <a:extLst>
              <a:ext uri="{FF2B5EF4-FFF2-40B4-BE49-F238E27FC236}">
                <a16:creationId xmlns:a16="http://schemas.microsoft.com/office/drawing/2014/main" id="{71C280FF-661C-48C9-89BE-6DABB26A4C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324600"/>
            <a:ext cx="9144000" cy="533400"/>
          </a:xfrm>
          <a:prstGeom prst="rect">
            <a:avLst/>
          </a:prstGeom>
          <a:solidFill>
            <a:srgbClr val="007F51"/>
          </a:solidFill>
          <a:ln>
            <a:noFill/>
          </a:ln>
        </p:spPr>
        <p:txBody>
          <a:bodyPr wrap="none" anchor="ctr"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it-IT" altLang="it-IT" sz="1200" dirty="0"/>
              <a:t>15/10/2021		</a:t>
            </a:r>
            <a:r>
              <a:rPr lang="it-IT" altLang="it-IT" sz="12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Sviluppo di un Mokup per la prototipazione di architetture di controllo per Tokamak		</a:t>
            </a:r>
            <a:r>
              <a:rPr lang="it-IT" altLang="it-IT" sz="1200" dirty="0">
                <a:solidFill>
                  <a:schemeClr val="bg1"/>
                </a:solidFill>
                <a:latin typeface="Palatino Linotype" panose="02040502050505030304" pitchFamily="18" charset="0"/>
              </a:rPr>
              <a:t>Pagina </a:t>
            </a:r>
            <a:fld id="{1B9CCA1B-6ACB-479A-B160-6152B8C3A3D1}" type="slidenum">
              <a:rPr lang="it-IT" altLang="it-IT" sz="1200" smtClean="0">
                <a:solidFill>
                  <a:schemeClr val="bg1"/>
                </a:solidFill>
                <a:latin typeface="Palatino Linotype" panose="02040502050505030304" pitchFamily="18" charset="0"/>
              </a:rPr>
              <a:t>66</a:t>
            </a:fld>
            <a:endParaRPr lang="it-IT" altLang="it-IT" sz="1100" dirty="0">
              <a:solidFill>
                <a:schemeClr val="bg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15" name="CasellaDiTesto 14" descr=" 15">
            <a:extLst>
              <a:ext uri="{FF2B5EF4-FFF2-40B4-BE49-F238E27FC236}">
                <a16:creationId xmlns:a16="http://schemas.microsoft.com/office/drawing/2014/main" id="{5424784A-0B2A-4639-8C0C-5647D189B5AF}"/>
              </a:ext>
            </a:extLst>
          </p:cNvPr>
          <p:cNvSpPr txBox="1"/>
          <p:nvPr/>
        </p:nvSpPr>
        <p:spPr>
          <a:xfrm>
            <a:off x="288573" y="1104016"/>
            <a:ext cx="8576294" cy="4661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kumimoji="0" lang="it-IT" sz="2000" b="1" strike="noStrike" kern="1200" cap="none" spc="0" normalizeH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latino Linotype" panose="02040502050505030304" pitchFamily="18" charset="0"/>
                <a:ea typeface="MS PGothic" panose="020B0600070205080204" pitchFamily="34" charset="-128"/>
                <a:cs typeface="+mn-cs"/>
              </a:rPr>
              <a:t>EMP</a:t>
            </a:r>
            <a:r>
              <a:rPr kumimoji="0" lang="it-IT" sz="2000" strike="noStrike" kern="1200" cap="none" spc="0" normalizeH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latino Linotype" panose="02040502050505030304" pitchFamily="18" charset="0"/>
                <a:ea typeface="MS PGothic" panose="020B0600070205080204" pitchFamily="34" charset="-128"/>
                <a:cs typeface="+mn-cs"/>
              </a:rPr>
              <a:t> nasce con l’obiettivo di standardizzare un protocollo di comunicazione per lo scambio di pacchetti multipli.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kumimoji="0" lang="it-IT" sz="2000" strike="noStrike" kern="1200" cap="none" spc="0" normalizeH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latino Linotype" panose="02040502050505030304" pitchFamily="18" charset="0"/>
                <a:ea typeface="MS PGothic" panose="020B0600070205080204" pitchFamily="34" charset="-128"/>
                <a:cs typeface="+mn-cs"/>
              </a:rPr>
              <a:t>È progettata per automatizzare il lavoro di programmazione necessario all’invio e alla ricezione di pacchetti tra 2 Device connessi </a:t>
            </a:r>
            <a:r>
              <a:rPr kumimoji="0" lang="it-IT" sz="2000" b="1" strike="noStrike" kern="1200" cap="none" spc="0" normalizeH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latino Linotype" panose="02040502050505030304" pitchFamily="18" charset="0"/>
                <a:ea typeface="MS PGothic" panose="020B0600070205080204" pitchFamily="34" charset="-128"/>
                <a:cs typeface="+mn-cs"/>
              </a:rPr>
              <a:t>Peer2Peer</a:t>
            </a:r>
            <a:r>
              <a:rPr kumimoji="0" lang="it-IT" sz="2000" strike="noStrike" kern="1200" cap="none" spc="0" normalizeH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latino Linotype" panose="02040502050505030304" pitchFamily="18" charset="0"/>
                <a:ea typeface="MS PGothic" panose="020B0600070205080204" pitchFamily="34" charset="-128"/>
                <a:cs typeface="+mn-cs"/>
              </a:rPr>
              <a:t> (nessuna pretesa di networking) tra device poco potenti.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 "/>
              <a:defRPr/>
            </a:pPr>
            <a:r>
              <a:rPr kumimoji="0" lang="it-IT" sz="2000" strike="noStrike" kern="1200" cap="none" spc="0" normalizeH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latino Linotype" panose="02040502050505030304" pitchFamily="18" charset="0"/>
                <a:ea typeface="MS PGothic" panose="020B0600070205080204" pitchFamily="34" charset="-128"/>
                <a:cs typeface="+mn-cs"/>
              </a:rPr>
              <a:t>                            </a:t>
            </a:r>
            <a:r>
              <a:rPr kumimoji="0" lang="it-IT" sz="2000" b="1" strike="noStrike" kern="1200" cap="none" spc="0" normalizeH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latino Linotype" panose="02040502050505030304" pitchFamily="18" charset="0"/>
                <a:ea typeface="MS PGothic" panose="020B0600070205080204" pitchFamily="34" charset="-128"/>
                <a:cs typeface="+mn-cs"/>
              </a:rPr>
              <a:t>                                   </a:t>
            </a:r>
            <a:br>
              <a:rPr kumimoji="0" lang="it-IT" sz="2000" b="1" strike="noStrike" kern="1200" cap="none" spc="0" normalizeH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latino Linotype" panose="02040502050505030304" pitchFamily="18" charset="0"/>
                <a:ea typeface="MS PGothic" panose="020B0600070205080204" pitchFamily="34" charset="-128"/>
                <a:cs typeface="+mn-cs"/>
              </a:rPr>
            </a:br>
            <a:r>
              <a:rPr kumimoji="0" lang="it-IT" sz="2000" b="1" strike="noStrike" kern="1200" cap="none" spc="0" normalizeH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latino Linotype" panose="02040502050505030304" pitchFamily="18" charset="0"/>
                <a:ea typeface="MS PGothic" panose="020B0600070205080204" pitchFamily="34" charset="-128"/>
                <a:cs typeface="+mn-cs"/>
              </a:rPr>
              <a:t>          </a:t>
            </a:r>
            <a:r>
              <a:rPr kumimoji="0" lang="it-IT" sz="2000" strike="noStrike" kern="1200" cap="none" spc="0" normalizeH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latino Linotype" panose="02040502050505030304" pitchFamily="18" charset="0"/>
                <a:ea typeface="MS PGothic" panose="020B0600070205080204" pitchFamily="34" charset="-128"/>
                <a:cs typeface="+mn-cs"/>
              </a:rPr>
              <a:t>                   </a:t>
            </a:r>
            <a:endParaRPr kumimoji="0" lang="it-IT" sz="2000" strike="noStrike" kern="1200" cap="none" spc="0" normalizeH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alatino Linotype" panose="02040502050505030304" pitchFamily="18" charset="0"/>
              <a:ea typeface="MS PGothic" panose="020B0600070205080204" pitchFamily="34" charset="-128"/>
              <a:cs typeface="+mn-cs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 "/>
              <a:defRPr/>
            </a:pPr>
            <a:r>
              <a:rPr kumimoji="0" lang="it-IT" sz="2000" strike="noStrike" kern="1200" cap="none" spc="0" normalizeH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latino Linotype" panose="02040502050505030304" pitchFamily="18" charset="0"/>
                <a:ea typeface="MS PGothic" panose="020B0600070205080204" pitchFamily="34" charset="-128"/>
                <a:cs typeface="+mn-cs"/>
              </a:rPr>
              <a:t>                                                                          </a:t>
            </a:r>
            <a:br>
              <a:rPr kumimoji="0" lang="it-IT" sz="2000" strike="noStrike" kern="1200" cap="none" spc="0" normalizeH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latino Linotype" panose="02040502050505030304" pitchFamily="18" charset="0"/>
                <a:ea typeface="MS PGothic" panose="020B0600070205080204" pitchFamily="34" charset="-128"/>
                <a:cs typeface="+mn-cs"/>
              </a:rPr>
            </a:br>
            <a:r>
              <a:rPr kumimoji="0" lang="it-IT" sz="2000" strike="noStrike" kern="1200" cap="none" spc="0" normalizeH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latino Linotype" panose="02040502050505030304" pitchFamily="18" charset="0"/>
                <a:ea typeface="MS PGothic" panose="020B0600070205080204" pitchFamily="34" charset="-128"/>
                <a:cs typeface="+mn-cs"/>
              </a:rPr>
              <a:t>                                                            </a:t>
            </a:r>
            <a:endParaRPr lang="it-IT" sz="2000" dirty="0"/>
          </a:p>
        </p:txBody>
      </p:sp>
      <p:sp>
        <p:nvSpPr>
          <p:cNvPr id="9" name="Rettangolo 1" descr=" 12">
            <a:extLst>
              <a:ext uri="{FF2B5EF4-FFF2-40B4-BE49-F238E27FC236}">
                <a16:creationId xmlns:a16="http://schemas.microsoft.com/office/drawing/2014/main" id="{CF44698D-6449-41D4-917A-2AD39ABDF3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573" y="430687"/>
            <a:ext cx="6500497" cy="58477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None/>
            </a:pPr>
            <a:r>
              <a:rPr lang="it-IT" sz="3200" b="1" u="sng" dirty="0">
                <a:solidFill>
                  <a:srgbClr val="007F51"/>
                </a:solidFill>
                <a:latin typeface="Palatino Linotype" panose="02040502050505030304" pitchFamily="18" charset="0"/>
                <a:ea typeface="MS PGothic" panose="020B0600070205080204" pitchFamily="34" charset="-128"/>
                <a:cs typeface="+mn-cs"/>
              </a:rPr>
              <a:t>Key feature, scopi e limiti di EMP</a:t>
            </a:r>
            <a:endParaRPr lang="it-IT" altLang="it-IT" sz="3200" b="1" u="sng" dirty="0">
              <a:solidFill>
                <a:srgbClr val="007F51"/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929925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 descr=" 8">
            <a:extLst>
              <a:ext uri="{FF2B5EF4-FFF2-40B4-BE49-F238E27FC236}">
                <a16:creationId xmlns:a16="http://schemas.microsoft.com/office/drawing/2014/main" id="{D2F88279-F0A0-4CB4-A382-2C8FDECCAC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1650" y="0"/>
            <a:ext cx="2292350" cy="1446150"/>
          </a:xfrm>
          <a:prstGeom prst="rect">
            <a:avLst/>
          </a:prstGeom>
        </p:spPr>
      </p:pic>
      <p:sp>
        <p:nvSpPr>
          <p:cNvPr id="11" name="Rectangle 13" descr=" 11">
            <a:extLst>
              <a:ext uri="{FF2B5EF4-FFF2-40B4-BE49-F238E27FC236}">
                <a16:creationId xmlns:a16="http://schemas.microsoft.com/office/drawing/2014/main" id="{71C280FF-661C-48C9-89BE-6DABB26A4C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324600"/>
            <a:ext cx="9144000" cy="533400"/>
          </a:xfrm>
          <a:prstGeom prst="rect">
            <a:avLst/>
          </a:prstGeom>
          <a:solidFill>
            <a:srgbClr val="007F51"/>
          </a:solidFill>
          <a:ln>
            <a:noFill/>
          </a:ln>
        </p:spPr>
        <p:txBody>
          <a:bodyPr wrap="none" anchor="ctr"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it-IT" altLang="it-IT" sz="1200" dirty="0"/>
              <a:t>15/10/2021		</a:t>
            </a:r>
            <a:r>
              <a:rPr lang="it-IT" altLang="it-IT" sz="12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Sviluppo di un Mokup per la prototipazione di architetture di controllo per Tokamak		</a:t>
            </a:r>
            <a:r>
              <a:rPr lang="it-IT" altLang="it-IT" sz="1200" dirty="0">
                <a:solidFill>
                  <a:schemeClr val="bg1"/>
                </a:solidFill>
                <a:latin typeface="Palatino Linotype" panose="02040502050505030304" pitchFamily="18" charset="0"/>
              </a:rPr>
              <a:t>Pagina </a:t>
            </a:r>
            <a:fld id="{1B9CCA1B-6ACB-479A-B160-6152B8C3A3D1}" type="slidenum">
              <a:rPr lang="it-IT" altLang="it-IT" sz="1200" smtClean="0">
                <a:solidFill>
                  <a:schemeClr val="bg1"/>
                </a:solidFill>
                <a:latin typeface="Palatino Linotype" panose="02040502050505030304" pitchFamily="18" charset="0"/>
              </a:rPr>
              <a:t>67</a:t>
            </a:fld>
            <a:endParaRPr lang="it-IT" altLang="it-IT" sz="1100" dirty="0">
              <a:solidFill>
                <a:schemeClr val="bg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15" name="CasellaDiTesto 14" descr=" 15">
            <a:extLst>
              <a:ext uri="{FF2B5EF4-FFF2-40B4-BE49-F238E27FC236}">
                <a16:creationId xmlns:a16="http://schemas.microsoft.com/office/drawing/2014/main" id="{5424784A-0B2A-4639-8C0C-5647D189B5AF}"/>
              </a:ext>
            </a:extLst>
          </p:cNvPr>
          <p:cNvSpPr txBox="1"/>
          <p:nvPr/>
        </p:nvSpPr>
        <p:spPr>
          <a:xfrm>
            <a:off x="288573" y="1104015"/>
            <a:ext cx="8576294" cy="4661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kumimoji="0" lang="it-IT" sz="2000" b="1" strike="noStrike" kern="1200" cap="none" spc="0" normalizeH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latino Linotype" panose="02040502050505030304" pitchFamily="18" charset="0"/>
                <a:ea typeface="MS PGothic" panose="020B0600070205080204" pitchFamily="34" charset="-128"/>
                <a:cs typeface="+mn-cs"/>
              </a:rPr>
              <a:t>EMP</a:t>
            </a:r>
            <a:r>
              <a:rPr kumimoji="0" lang="it-IT" sz="2000" strike="noStrike" kern="1200" cap="none" spc="0" normalizeH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latino Linotype" panose="02040502050505030304" pitchFamily="18" charset="0"/>
                <a:ea typeface="MS PGothic" panose="020B0600070205080204" pitchFamily="34" charset="-128"/>
                <a:cs typeface="+mn-cs"/>
              </a:rPr>
              <a:t> nasce con l’obiettivo di standardizzare un protocollo di comunicazione per lo scambio di pacchetti multipli.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kumimoji="0" lang="it-IT" sz="2000" strike="noStrike" kern="1200" cap="none" spc="0" normalizeH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latino Linotype" panose="02040502050505030304" pitchFamily="18" charset="0"/>
                <a:ea typeface="MS PGothic" panose="020B0600070205080204" pitchFamily="34" charset="-128"/>
                <a:cs typeface="+mn-cs"/>
              </a:rPr>
              <a:t>È progettata per automatizzare il lavoro di programmazione necessario all’invio e alla ricezione di pacchetti tra 2 Device connessi </a:t>
            </a:r>
            <a:r>
              <a:rPr kumimoji="0" lang="it-IT" sz="2000" b="1" strike="noStrike" kern="1200" cap="none" spc="0" normalizeH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latino Linotype" panose="02040502050505030304" pitchFamily="18" charset="0"/>
                <a:ea typeface="MS PGothic" panose="020B0600070205080204" pitchFamily="34" charset="-128"/>
                <a:cs typeface="+mn-cs"/>
              </a:rPr>
              <a:t>Peer2Peer</a:t>
            </a:r>
            <a:r>
              <a:rPr kumimoji="0" lang="it-IT" sz="2000" strike="noStrike" kern="1200" cap="none" spc="0" normalizeH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latino Linotype" panose="02040502050505030304" pitchFamily="18" charset="0"/>
                <a:ea typeface="MS PGothic" panose="020B0600070205080204" pitchFamily="34" charset="-128"/>
                <a:cs typeface="+mn-cs"/>
              </a:rPr>
              <a:t> (nessuna pretesa di networking) tra device poco potenti.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kumimoji="0" lang="it-IT" sz="2000" strike="noStrike" kern="1200" cap="none" spc="0" normalizeH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latino Linotype" panose="02040502050505030304" pitchFamily="18" charset="0"/>
                <a:ea typeface="MS PGothic" panose="020B0600070205080204" pitchFamily="34" charset="-128"/>
                <a:cs typeface="+mn-cs"/>
              </a:rPr>
              <a:t>Al suo interno comprende un </a:t>
            </a:r>
            <a:r>
              <a:rPr kumimoji="0" lang="it-IT" sz="2000" b="1" strike="noStrike" kern="1200" cap="none" spc="0" normalizeH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latino Linotype" panose="02040502050505030304" pitchFamily="18" charset="0"/>
                <a:ea typeface="MS PGothic" panose="020B0600070205080204" pitchFamily="34" charset="-128"/>
                <a:cs typeface="+mn-cs"/>
              </a:rPr>
              <a:t>layer software per l’integrità del pacchetto </a:t>
            </a:r>
            <a:r>
              <a:rPr kumimoji="0" lang="it-IT" sz="2000" strike="noStrike" kern="1200" cap="none" spc="0" normalizeH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latino Linotype" panose="02040502050505030304" pitchFamily="18" charset="0"/>
                <a:ea typeface="MS PGothic" panose="020B0600070205080204" pitchFamily="34" charset="-128"/>
                <a:cs typeface="+mn-cs"/>
              </a:rPr>
              <a:t>attraverso un CRC8.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 "/>
              <a:defRPr/>
            </a:pPr>
            <a:r>
              <a:rPr kumimoji="0" lang="it-IT" sz="2000" strike="noStrike" kern="1200" cap="none" spc="0" normalizeH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latino Linotype" panose="02040502050505030304" pitchFamily="18" charset="0"/>
                <a:ea typeface="MS PGothic" panose="020B0600070205080204" pitchFamily="34" charset="-128"/>
                <a:cs typeface="+mn-cs"/>
              </a:rPr>
              <a:t>                                                                          </a:t>
            </a:r>
            <a:br>
              <a:rPr kumimoji="0" lang="it-IT" sz="2000" strike="noStrike" kern="1200" cap="none" spc="0" normalizeH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latino Linotype" panose="02040502050505030304" pitchFamily="18" charset="0"/>
                <a:ea typeface="MS PGothic" panose="020B0600070205080204" pitchFamily="34" charset="-128"/>
                <a:cs typeface="+mn-cs"/>
              </a:rPr>
            </a:br>
            <a:r>
              <a:rPr kumimoji="0" lang="it-IT" sz="2000" strike="noStrike" kern="1200" cap="none" spc="0" normalizeH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latino Linotype" panose="02040502050505030304" pitchFamily="18" charset="0"/>
                <a:ea typeface="MS PGothic" panose="020B0600070205080204" pitchFamily="34" charset="-128"/>
                <a:cs typeface="+mn-cs"/>
              </a:rPr>
              <a:t>                                                            </a:t>
            </a:r>
            <a:endParaRPr lang="it-IT" sz="2000" dirty="0"/>
          </a:p>
        </p:txBody>
      </p:sp>
      <p:sp>
        <p:nvSpPr>
          <p:cNvPr id="6" name="Rettangolo 1" descr=" 12">
            <a:extLst>
              <a:ext uri="{FF2B5EF4-FFF2-40B4-BE49-F238E27FC236}">
                <a16:creationId xmlns:a16="http://schemas.microsoft.com/office/drawing/2014/main" id="{CCC804B3-B54F-41CA-A438-3047C5270F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573" y="430687"/>
            <a:ext cx="6500497" cy="58477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None/>
            </a:pPr>
            <a:r>
              <a:rPr lang="it-IT" sz="3200" b="1" u="sng" dirty="0">
                <a:solidFill>
                  <a:srgbClr val="007F51"/>
                </a:solidFill>
                <a:latin typeface="Palatino Linotype" panose="02040502050505030304" pitchFamily="18" charset="0"/>
                <a:ea typeface="MS PGothic" panose="020B0600070205080204" pitchFamily="34" charset="-128"/>
                <a:cs typeface="+mn-cs"/>
              </a:rPr>
              <a:t>Key feature, scopi e limiti di EMP</a:t>
            </a:r>
            <a:endParaRPr lang="it-IT" altLang="it-IT" sz="3200" b="1" u="sng" dirty="0">
              <a:solidFill>
                <a:srgbClr val="007F51"/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104409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 descr=" 8">
            <a:extLst>
              <a:ext uri="{FF2B5EF4-FFF2-40B4-BE49-F238E27FC236}">
                <a16:creationId xmlns:a16="http://schemas.microsoft.com/office/drawing/2014/main" id="{D2F88279-F0A0-4CB4-A382-2C8FDECCAC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1650" y="0"/>
            <a:ext cx="2292350" cy="1446150"/>
          </a:xfrm>
          <a:prstGeom prst="rect">
            <a:avLst/>
          </a:prstGeom>
        </p:spPr>
      </p:pic>
      <p:sp>
        <p:nvSpPr>
          <p:cNvPr id="11" name="Rectangle 13" descr=" 11">
            <a:extLst>
              <a:ext uri="{FF2B5EF4-FFF2-40B4-BE49-F238E27FC236}">
                <a16:creationId xmlns:a16="http://schemas.microsoft.com/office/drawing/2014/main" id="{71C280FF-661C-48C9-89BE-6DABB26A4C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324600"/>
            <a:ext cx="9144000" cy="533400"/>
          </a:xfrm>
          <a:prstGeom prst="rect">
            <a:avLst/>
          </a:prstGeom>
          <a:solidFill>
            <a:srgbClr val="007F51"/>
          </a:solidFill>
          <a:ln>
            <a:noFill/>
          </a:ln>
        </p:spPr>
        <p:txBody>
          <a:bodyPr wrap="none" anchor="ctr"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it-IT" altLang="it-IT" sz="1200" dirty="0"/>
              <a:t>15/10/2021		</a:t>
            </a:r>
            <a:r>
              <a:rPr lang="it-IT" altLang="it-IT" sz="12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Sviluppo di un Mokup per la prototipazione di architetture di controllo per Tokamak		</a:t>
            </a:r>
            <a:r>
              <a:rPr lang="it-IT" altLang="it-IT" sz="1200" dirty="0">
                <a:solidFill>
                  <a:schemeClr val="bg1"/>
                </a:solidFill>
                <a:latin typeface="Palatino Linotype" panose="02040502050505030304" pitchFamily="18" charset="0"/>
              </a:rPr>
              <a:t>Pagina </a:t>
            </a:r>
            <a:fld id="{1B9CCA1B-6ACB-479A-B160-6152B8C3A3D1}" type="slidenum">
              <a:rPr lang="it-IT" altLang="it-IT" sz="1200" smtClean="0">
                <a:solidFill>
                  <a:schemeClr val="bg1"/>
                </a:solidFill>
                <a:latin typeface="Palatino Linotype" panose="02040502050505030304" pitchFamily="18" charset="0"/>
              </a:rPr>
              <a:t>68</a:t>
            </a:fld>
            <a:endParaRPr lang="it-IT" altLang="it-IT" sz="1100" dirty="0">
              <a:solidFill>
                <a:schemeClr val="bg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15" name="CasellaDiTesto 14" descr=" 15">
            <a:extLst>
              <a:ext uri="{FF2B5EF4-FFF2-40B4-BE49-F238E27FC236}">
                <a16:creationId xmlns:a16="http://schemas.microsoft.com/office/drawing/2014/main" id="{5424784A-0B2A-4639-8C0C-5647D189B5AF}"/>
              </a:ext>
            </a:extLst>
          </p:cNvPr>
          <p:cNvSpPr txBox="1"/>
          <p:nvPr/>
        </p:nvSpPr>
        <p:spPr>
          <a:xfrm>
            <a:off x="288573" y="1104014"/>
            <a:ext cx="8576294" cy="4661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kumimoji="0" lang="it-IT" sz="2000" b="1" strike="noStrike" kern="1200" cap="none" spc="0" normalizeH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latino Linotype" panose="02040502050505030304" pitchFamily="18" charset="0"/>
                <a:ea typeface="MS PGothic" panose="020B0600070205080204" pitchFamily="34" charset="-128"/>
                <a:cs typeface="+mn-cs"/>
              </a:rPr>
              <a:t>EMP</a:t>
            </a:r>
            <a:r>
              <a:rPr kumimoji="0" lang="it-IT" sz="2000" strike="noStrike" kern="1200" cap="none" spc="0" normalizeH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latino Linotype" panose="02040502050505030304" pitchFamily="18" charset="0"/>
                <a:ea typeface="MS PGothic" panose="020B0600070205080204" pitchFamily="34" charset="-128"/>
                <a:cs typeface="+mn-cs"/>
              </a:rPr>
              <a:t> nasce con l’obiettivo di standardizzare un protocollo di comunicazione per lo scambio di pacchetti multipli.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kumimoji="0" lang="it-IT" sz="2000" strike="noStrike" kern="1200" cap="none" spc="0" normalizeH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latino Linotype" panose="02040502050505030304" pitchFamily="18" charset="0"/>
                <a:ea typeface="MS PGothic" panose="020B0600070205080204" pitchFamily="34" charset="-128"/>
                <a:cs typeface="+mn-cs"/>
              </a:rPr>
              <a:t>È progettata per automatizzare il lavoro di programmazione necessario all’invio e alla ricezione di pacchetti tra 2 Device connessi </a:t>
            </a:r>
            <a:r>
              <a:rPr kumimoji="0" lang="it-IT" sz="2000" b="1" strike="noStrike" kern="1200" cap="none" spc="0" normalizeH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latino Linotype" panose="02040502050505030304" pitchFamily="18" charset="0"/>
                <a:ea typeface="MS PGothic" panose="020B0600070205080204" pitchFamily="34" charset="-128"/>
                <a:cs typeface="+mn-cs"/>
              </a:rPr>
              <a:t>Peer2Peer</a:t>
            </a:r>
            <a:r>
              <a:rPr kumimoji="0" lang="it-IT" sz="2000" strike="noStrike" kern="1200" cap="none" spc="0" normalizeH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latino Linotype" panose="02040502050505030304" pitchFamily="18" charset="0"/>
                <a:ea typeface="MS PGothic" panose="020B0600070205080204" pitchFamily="34" charset="-128"/>
                <a:cs typeface="+mn-cs"/>
              </a:rPr>
              <a:t> (nessuna pretesa di networking) tra device poco potenti.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kumimoji="0" lang="it-IT" sz="2000" strike="noStrike" kern="1200" cap="none" spc="0" normalizeH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latino Linotype" panose="02040502050505030304" pitchFamily="18" charset="0"/>
                <a:ea typeface="MS PGothic" panose="020B0600070205080204" pitchFamily="34" charset="-128"/>
                <a:cs typeface="+mn-cs"/>
              </a:rPr>
              <a:t>Al suo interno comprende un </a:t>
            </a:r>
            <a:r>
              <a:rPr kumimoji="0" lang="it-IT" sz="2000" b="1" strike="noStrike" kern="1200" cap="none" spc="0" normalizeH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latino Linotype" panose="02040502050505030304" pitchFamily="18" charset="0"/>
                <a:ea typeface="MS PGothic" panose="020B0600070205080204" pitchFamily="34" charset="-128"/>
                <a:cs typeface="+mn-cs"/>
              </a:rPr>
              <a:t>layer software per l’integrità del pacchetto </a:t>
            </a:r>
            <a:r>
              <a:rPr kumimoji="0" lang="it-IT" sz="2000" strike="noStrike" kern="1200" cap="none" spc="0" normalizeH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latino Linotype" panose="02040502050505030304" pitchFamily="18" charset="0"/>
                <a:ea typeface="MS PGothic" panose="020B0600070205080204" pitchFamily="34" charset="-128"/>
                <a:cs typeface="+mn-cs"/>
              </a:rPr>
              <a:t>attraverso un CRC8.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kumimoji="0" lang="it-IT" sz="2000" strike="noStrike" kern="1200" cap="none" spc="0" normalizeH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latino Linotype" panose="02040502050505030304" pitchFamily="18" charset="0"/>
                <a:ea typeface="MS PGothic" panose="020B0600070205080204" pitchFamily="34" charset="-128"/>
                <a:cs typeface="+mn-cs"/>
              </a:rPr>
              <a:t>La libreria è stata realizzata poiché un sistema simile non è attualmente presente per dispositivi embedded dalle prestazioni modeste.</a:t>
            </a:r>
            <a:endParaRPr lang="it-IT" sz="2000" dirty="0"/>
          </a:p>
        </p:txBody>
      </p:sp>
      <p:sp>
        <p:nvSpPr>
          <p:cNvPr id="6" name="Rettangolo 1" descr=" 12">
            <a:extLst>
              <a:ext uri="{FF2B5EF4-FFF2-40B4-BE49-F238E27FC236}">
                <a16:creationId xmlns:a16="http://schemas.microsoft.com/office/drawing/2014/main" id="{D9DCB5ED-C177-4D72-B930-0542BD25DC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573" y="430687"/>
            <a:ext cx="6500497" cy="58477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None/>
            </a:pPr>
            <a:r>
              <a:rPr lang="it-IT" sz="3200" b="1" u="sng" dirty="0">
                <a:solidFill>
                  <a:srgbClr val="007F51"/>
                </a:solidFill>
                <a:latin typeface="Palatino Linotype" panose="02040502050505030304" pitchFamily="18" charset="0"/>
                <a:ea typeface="MS PGothic" panose="020B0600070205080204" pitchFamily="34" charset="-128"/>
                <a:cs typeface="+mn-cs"/>
              </a:rPr>
              <a:t>Key feature, scopi e limiti di EMP</a:t>
            </a:r>
            <a:endParaRPr lang="it-IT" altLang="it-IT" sz="3200" b="1" u="sng" dirty="0">
              <a:solidFill>
                <a:srgbClr val="007F51"/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090525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o 3">
            <a:extLst>
              <a:ext uri="{FF2B5EF4-FFF2-40B4-BE49-F238E27FC236}">
                <a16:creationId xmlns:a16="http://schemas.microsoft.com/office/drawing/2014/main" id="{C965D54F-AF1B-4EC7-A4EB-85FDB62FFCA7}"/>
              </a:ext>
            </a:extLst>
          </p:cNvPr>
          <p:cNvGrpSpPr/>
          <p:nvPr/>
        </p:nvGrpSpPr>
        <p:grpSpPr>
          <a:xfrm>
            <a:off x="525429" y="4722830"/>
            <a:ext cx="8093141" cy="1253144"/>
            <a:chOff x="299046" y="4673682"/>
            <a:chExt cx="8093141" cy="1253144"/>
          </a:xfrm>
        </p:grpSpPr>
        <p:pic>
          <p:nvPicPr>
            <p:cNvPr id="7" name="Immagine 6" descr="Immagine che contiene testo&#10;&#10;Descrizione generata automaticamente">
              <a:extLst>
                <a:ext uri="{FF2B5EF4-FFF2-40B4-BE49-F238E27FC236}">
                  <a16:creationId xmlns:a16="http://schemas.microsoft.com/office/drawing/2014/main" id="{781EAE64-6F4D-4268-827E-4BF7E55110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9046" y="4673682"/>
              <a:ext cx="8093141" cy="677591"/>
            </a:xfrm>
            <a:prstGeom prst="rect">
              <a:avLst/>
            </a:prstGeom>
          </p:spPr>
        </p:pic>
        <p:cxnSp>
          <p:nvCxnSpPr>
            <p:cNvPr id="9" name="Connettore 2 8">
              <a:extLst>
                <a:ext uri="{FF2B5EF4-FFF2-40B4-BE49-F238E27FC236}">
                  <a16:creationId xmlns:a16="http://schemas.microsoft.com/office/drawing/2014/main" id="{7249604A-3622-4216-91D9-5AA068351F5A}"/>
                </a:ext>
              </a:extLst>
            </p:cNvPr>
            <p:cNvCxnSpPr/>
            <p:nvPr/>
          </p:nvCxnSpPr>
          <p:spPr>
            <a:xfrm flipH="1" flipV="1">
              <a:off x="1741220" y="5388272"/>
              <a:ext cx="387433" cy="27848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ttore 2 9">
              <a:extLst>
                <a:ext uri="{FF2B5EF4-FFF2-40B4-BE49-F238E27FC236}">
                  <a16:creationId xmlns:a16="http://schemas.microsoft.com/office/drawing/2014/main" id="{FD8187B0-3896-4FCF-B9BF-787DCB76B10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18017" y="5366117"/>
              <a:ext cx="387433" cy="27848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" name="Gruppo 13">
              <a:extLst>
                <a:ext uri="{FF2B5EF4-FFF2-40B4-BE49-F238E27FC236}">
                  <a16:creationId xmlns:a16="http://schemas.microsoft.com/office/drawing/2014/main" id="{A45F3A3A-C36E-47C6-8CD7-2EFD94A39400}"/>
                </a:ext>
              </a:extLst>
            </p:cNvPr>
            <p:cNvGrpSpPr/>
            <p:nvPr/>
          </p:nvGrpSpPr>
          <p:grpSpPr>
            <a:xfrm>
              <a:off x="3231338" y="5374334"/>
              <a:ext cx="1171440" cy="538556"/>
              <a:chOff x="4308451" y="6022768"/>
              <a:chExt cx="1561920" cy="718074"/>
            </a:xfrm>
          </p:grpSpPr>
          <p:sp>
            <p:nvSpPr>
              <p:cNvPr id="12" name="Parentesi graffa aperta 11">
                <a:extLst>
                  <a:ext uri="{FF2B5EF4-FFF2-40B4-BE49-F238E27FC236}">
                    <a16:creationId xmlns:a16="http://schemas.microsoft.com/office/drawing/2014/main" id="{8455B113-8176-4C40-A940-0E073CFA67E3}"/>
                  </a:ext>
                </a:extLst>
              </p:cNvPr>
              <p:cNvSpPr/>
              <p:nvPr/>
            </p:nvSpPr>
            <p:spPr>
              <a:xfrm rot="16200000">
                <a:off x="4976595" y="5354624"/>
                <a:ext cx="225631" cy="1561920"/>
              </a:xfrm>
              <a:prstGeom prst="leftBrace">
                <a:avLst/>
              </a:prstGeom>
            </p:spPr>
            <p:style>
              <a:lnRef idx="1">
                <a:schemeClr val="accent5"/>
              </a:lnRef>
              <a:fillRef idx="0">
                <a:schemeClr val="accent5"/>
              </a:fillRef>
              <a:effectRef idx="0">
                <a:schemeClr val="accent5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it-IT" sz="1350"/>
              </a:p>
            </p:txBody>
          </p:sp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C14576C5-BD68-4C47-B3A1-98ECA9E973D5}"/>
                  </a:ext>
                </a:extLst>
              </p:cNvPr>
              <p:cNvSpPr txBox="1"/>
              <p:nvPr/>
            </p:nvSpPr>
            <p:spPr>
              <a:xfrm>
                <a:off x="4462207" y="6248400"/>
                <a:ext cx="1254404" cy="4924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 err="1">
                    <a:solidFill>
                      <a:schemeClr val="accent5"/>
                    </a:solidFill>
                  </a:rPr>
                  <a:t>Dist</a:t>
                </a:r>
                <a:r>
                  <a:rPr lang="it-IT" dirty="0">
                    <a:solidFill>
                      <a:schemeClr val="accent5"/>
                    </a:solidFill>
                  </a:rPr>
                  <a:t> = 3</a:t>
                </a:r>
              </a:p>
            </p:txBody>
          </p:sp>
        </p:grpSp>
        <p:grpSp>
          <p:nvGrpSpPr>
            <p:cNvPr id="15" name="Gruppo 14">
              <a:extLst>
                <a:ext uri="{FF2B5EF4-FFF2-40B4-BE49-F238E27FC236}">
                  <a16:creationId xmlns:a16="http://schemas.microsoft.com/office/drawing/2014/main" id="{9C8EAA6D-6248-46B8-A5B0-2921C87DFD49}"/>
                </a:ext>
              </a:extLst>
            </p:cNvPr>
            <p:cNvGrpSpPr/>
            <p:nvPr/>
          </p:nvGrpSpPr>
          <p:grpSpPr>
            <a:xfrm>
              <a:off x="7135113" y="5388271"/>
              <a:ext cx="945295" cy="538555"/>
              <a:chOff x="4269920" y="6022768"/>
              <a:chExt cx="1638978" cy="718074"/>
            </a:xfrm>
          </p:grpSpPr>
          <p:sp>
            <p:nvSpPr>
              <p:cNvPr id="16" name="Parentesi graffa aperta 15">
                <a:extLst>
                  <a:ext uri="{FF2B5EF4-FFF2-40B4-BE49-F238E27FC236}">
                    <a16:creationId xmlns:a16="http://schemas.microsoft.com/office/drawing/2014/main" id="{C3CC8611-F61B-47E2-B383-735F6FADB8D6}"/>
                  </a:ext>
                </a:extLst>
              </p:cNvPr>
              <p:cNvSpPr/>
              <p:nvPr/>
            </p:nvSpPr>
            <p:spPr>
              <a:xfrm rot="16200000">
                <a:off x="4976595" y="5354624"/>
                <a:ext cx="225631" cy="1561920"/>
              </a:xfrm>
              <a:prstGeom prst="leftBrace">
                <a:avLst/>
              </a:prstGeom>
            </p:spPr>
            <p:style>
              <a:lnRef idx="1">
                <a:schemeClr val="accent5"/>
              </a:lnRef>
              <a:fillRef idx="0">
                <a:schemeClr val="accent5"/>
              </a:fillRef>
              <a:effectRef idx="0">
                <a:schemeClr val="accent5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it-IT" sz="1350"/>
              </a:p>
            </p:txBody>
          </p:sp>
          <p:sp>
            <p:nvSpPr>
              <p:cNvPr id="17" name="CasellaDiTesto 16">
                <a:extLst>
                  <a:ext uri="{FF2B5EF4-FFF2-40B4-BE49-F238E27FC236}">
                    <a16:creationId xmlns:a16="http://schemas.microsoft.com/office/drawing/2014/main" id="{0C150915-27DF-47FA-89FC-F1F300C92338}"/>
                  </a:ext>
                </a:extLst>
              </p:cNvPr>
              <p:cNvSpPr txBox="1"/>
              <p:nvPr/>
            </p:nvSpPr>
            <p:spPr>
              <a:xfrm>
                <a:off x="4269920" y="6248399"/>
                <a:ext cx="1638978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 err="1">
                    <a:solidFill>
                      <a:schemeClr val="accent5"/>
                    </a:solidFill>
                  </a:rPr>
                  <a:t>Dist</a:t>
                </a:r>
                <a:r>
                  <a:rPr lang="it-IT" dirty="0">
                    <a:solidFill>
                      <a:schemeClr val="accent5"/>
                    </a:solidFill>
                  </a:rPr>
                  <a:t> = 2</a:t>
                </a:r>
              </a:p>
            </p:txBody>
          </p:sp>
        </p:grpSp>
      </p:grpSp>
      <p:pic>
        <p:nvPicPr>
          <p:cNvPr id="20" name="Immagine 19">
            <a:extLst>
              <a:ext uri="{FF2B5EF4-FFF2-40B4-BE49-F238E27FC236}">
                <a16:creationId xmlns:a16="http://schemas.microsoft.com/office/drawing/2014/main" id="{CE68D229-40A8-4D3B-843F-30F2B0C247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1650" y="-131700"/>
            <a:ext cx="2292350" cy="1446150"/>
          </a:xfrm>
          <a:prstGeom prst="rect">
            <a:avLst/>
          </a:prstGeom>
        </p:spPr>
      </p:pic>
      <p:sp>
        <p:nvSpPr>
          <p:cNvPr id="21" name="Rectangle 13">
            <a:extLst>
              <a:ext uri="{FF2B5EF4-FFF2-40B4-BE49-F238E27FC236}">
                <a16:creationId xmlns:a16="http://schemas.microsoft.com/office/drawing/2014/main" id="{2588E309-8751-4A8F-AC75-5B95515B3E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324600"/>
            <a:ext cx="9144000" cy="533400"/>
          </a:xfrm>
          <a:prstGeom prst="rect">
            <a:avLst/>
          </a:prstGeom>
          <a:solidFill>
            <a:srgbClr val="007F51"/>
          </a:solidFill>
          <a:ln>
            <a:noFill/>
          </a:ln>
        </p:spPr>
        <p:txBody>
          <a:bodyPr wrap="none" anchor="ctr"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it-IT" altLang="it-IT" sz="1200" dirty="0"/>
              <a:t>15/10/2021		</a:t>
            </a:r>
            <a:r>
              <a:rPr lang="it-IT" altLang="it-IT" sz="12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Sviluppo di un Mokup per la prototipazione di architetture di controllo per Tokamak		</a:t>
            </a:r>
            <a:r>
              <a:rPr lang="it-IT" altLang="it-IT" sz="1200" dirty="0">
                <a:solidFill>
                  <a:schemeClr val="bg1"/>
                </a:solidFill>
                <a:latin typeface="Palatino Linotype" panose="02040502050505030304" pitchFamily="18" charset="0"/>
              </a:rPr>
              <a:t>Pagina </a:t>
            </a:r>
            <a:fld id="{1B9CCA1B-6ACB-479A-B160-6152B8C3A3D1}" type="slidenum">
              <a:rPr lang="it-IT" altLang="it-IT" sz="1200" smtClean="0">
                <a:solidFill>
                  <a:schemeClr val="bg1"/>
                </a:solidFill>
                <a:latin typeface="Palatino Linotype" panose="02040502050505030304" pitchFamily="18" charset="0"/>
              </a:rPr>
              <a:t>69</a:t>
            </a:fld>
            <a:endParaRPr lang="it-IT" altLang="it-IT" sz="1100" dirty="0">
              <a:solidFill>
                <a:schemeClr val="bg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3AD3930B-1F47-4F02-AA36-0266FFF3498B}"/>
              </a:ext>
            </a:extLst>
          </p:cNvPr>
          <p:cNvSpPr txBox="1"/>
          <p:nvPr/>
        </p:nvSpPr>
        <p:spPr>
          <a:xfrm>
            <a:off x="476335" y="1141020"/>
            <a:ext cx="7995997" cy="32762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it-IT" sz="2000" b="1" i="1" u="sng" dirty="0" err="1">
                <a:latin typeface="Palatino Linotype" panose="02040502050505030304" pitchFamily="18" charset="0"/>
              </a:rPr>
              <a:t>Consistent</a:t>
            </a:r>
            <a:r>
              <a:rPr lang="it-IT" sz="2000" b="1" i="1" u="sng" dirty="0">
                <a:latin typeface="Palatino Linotype" panose="02040502050505030304" pitchFamily="18" charset="0"/>
              </a:rPr>
              <a:t> Overhead Byte </a:t>
            </a:r>
            <a:r>
              <a:rPr lang="it-IT" sz="2000" b="1" i="1" u="sng" dirty="0" err="1">
                <a:latin typeface="Palatino Linotype" panose="02040502050505030304" pitchFamily="18" charset="0"/>
              </a:rPr>
              <a:t>Stuffing</a:t>
            </a:r>
            <a:r>
              <a:rPr lang="it-IT" sz="2000" b="1" i="1" u="sng" dirty="0">
                <a:latin typeface="Palatino Linotype" panose="02040502050505030304" pitchFamily="18" charset="0"/>
              </a:rPr>
              <a:t> (COBS)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it-IT" sz="2000" dirty="0">
                <a:latin typeface="Palatino Linotype" panose="02040502050505030304" pitchFamily="18" charset="0"/>
              </a:rPr>
              <a:t>È un algoritmo per codificare byte di informazione dividendoli in frame attraverso un algoritmo </a:t>
            </a:r>
            <a:r>
              <a:rPr lang="it-IT" sz="2000" dirty="0">
                <a:solidFill>
                  <a:srgbClr val="0070C0"/>
                </a:solidFill>
                <a:latin typeface="Palatino Linotype" panose="02040502050505030304" pitchFamily="18" charset="0"/>
              </a:rPr>
              <a:t>non ambiguo</a:t>
            </a:r>
            <a:r>
              <a:rPr lang="it-IT" sz="2000" dirty="0">
                <a:latin typeface="Palatino Linotype" panose="02040502050505030304" pitchFamily="18" charset="0"/>
              </a:rPr>
              <a:t>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it-IT" sz="2000" dirty="0">
                <a:latin typeface="Palatino Linotype" panose="02040502050505030304" pitchFamily="18" charset="0"/>
              </a:rPr>
              <a:t>COBS trasforma una stringa arbitraria di byte, ciascuno dei quali ha un Range di valori da [0:255] in una stringa di byte dove però ogni byte va da [</a:t>
            </a:r>
            <a:r>
              <a:rPr lang="it-IT" sz="2000" dirty="0">
                <a:solidFill>
                  <a:srgbClr val="FF0000"/>
                </a:solidFill>
                <a:latin typeface="Palatino Linotype" panose="02040502050505030304" pitchFamily="18" charset="0"/>
              </a:rPr>
              <a:t>1</a:t>
            </a:r>
            <a:r>
              <a:rPr lang="it-IT" sz="2000" dirty="0">
                <a:latin typeface="Palatino Linotype" panose="02040502050505030304" pitchFamily="18" charset="0"/>
              </a:rPr>
              <a:t>:255].</a:t>
            </a:r>
          </a:p>
          <a:p>
            <a:pPr>
              <a:lnSpc>
                <a:spcPct val="150000"/>
              </a:lnSpc>
            </a:pPr>
            <a:endParaRPr lang="it-IT" sz="2000" dirty="0"/>
          </a:p>
        </p:txBody>
      </p:sp>
      <p:sp>
        <p:nvSpPr>
          <p:cNvPr id="18" name="Rettangolo 1" descr=" 12">
            <a:extLst>
              <a:ext uri="{FF2B5EF4-FFF2-40B4-BE49-F238E27FC236}">
                <a16:creationId xmlns:a16="http://schemas.microsoft.com/office/drawing/2014/main" id="{C742C131-16F8-42B0-A521-326AE4C76E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573" y="430687"/>
            <a:ext cx="5513048" cy="58477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None/>
            </a:pPr>
            <a:r>
              <a:rPr lang="it-IT" sz="3200" b="1" u="sng" dirty="0">
                <a:solidFill>
                  <a:srgbClr val="007F51"/>
                </a:solidFill>
                <a:latin typeface="Palatino Linotype" panose="02040502050505030304" pitchFamily="18" charset="0"/>
              </a:rPr>
              <a:t>Protocollo di comunicazione</a:t>
            </a:r>
            <a:endParaRPr lang="it-IT" altLang="it-IT" sz="3200" b="1" u="sng" dirty="0">
              <a:solidFill>
                <a:srgbClr val="007F51"/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23099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egnaposto data 4" descr=" 6146">
            <a:extLst>
              <a:ext uri="{FF2B5EF4-FFF2-40B4-BE49-F238E27FC236}">
                <a16:creationId xmlns:a16="http://schemas.microsoft.com/office/drawing/2014/main" id="{4176A081-749B-4704-8534-774E43925FA1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it-IT" altLang="it-IT" sz="1100">
                <a:solidFill>
                  <a:schemeClr val="bg1"/>
                </a:solidFill>
              </a:rPr>
              <a:t>14/10/2021</a:t>
            </a:r>
            <a:endParaRPr lang="it-IT" altLang="it-IT" sz="1100" dirty="0">
              <a:solidFill>
                <a:schemeClr val="bg1"/>
              </a:solidFill>
            </a:endParaRPr>
          </a:p>
        </p:txBody>
      </p:sp>
      <p:sp>
        <p:nvSpPr>
          <p:cNvPr id="6147" name="Segnaposto piè di pagina 5" descr=" 6147">
            <a:extLst>
              <a:ext uri="{FF2B5EF4-FFF2-40B4-BE49-F238E27FC236}">
                <a16:creationId xmlns:a16="http://schemas.microsoft.com/office/drawing/2014/main" id="{F6044DC8-16D1-4D05-854D-34534EDE36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it-IT" altLang="it-IT" sz="1100">
                <a:solidFill>
                  <a:schemeClr val="bg1"/>
                </a:solidFill>
              </a:rPr>
              <a:t>Titolo Presentazione</a:t>
            </a:r>
            <a:endParaRPr lang="it-IT" altLang="it-IT" sz="1100" dirty="0">
              <a:solidFill>
                <a:schemeClr val="bg1"/>
              </a:solidFill>
            </a:endParaRPr>
          </a:p>
        </p:txBody>
      </p:sp>
      <p:sp>
        <p:nvSpPr>
          <p:cNvPr id="6148" name="Segnaposto numero diapositiva 6" descr=" 6148">
            <a:extLst>
              <a:ext uri="{FF2B5EF4-FFF2-40B4-BE49-F238E27FC236}">
                <a16:creationId xmlns:a16="http://schemas.microsoft.com/office/drawing/2014/main" id="{592A4D55-5770-45C6-8543-BA9E166359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it-IT" altLang="it-IT" sz="1100">
                <a:solidFill>
                  <a:schemeClr val="bg1"/>
                </a:solidFill>
              </a:rPr>
              <a:t>Pagina 2</a:t>
            </a:r>
            <a:endParaRPr lang="it-IT" altLang="it-IT" sz="1100" dirty="0">
              <a:solidFill>
                <a:schemeClr val="bg1"/>
              </a:solidFill>
            </a:endParaRPr>
          </a:p>
        </p:txBody>
      </p:sp>
      <p:sp>
        <p:nvSpPr>
          <p:cNvPr id="6149" name="Rectangle 8" descr=" 6149">
            <a:extLst>
              <a:ext uri="{FF2B5EF4-FFF2-40B4-BE49-F238E27FC236}">
                <a16:creationId xmlns:a16="http://schemas.microsoft.com/office/drawing/2014/main" id="{791C6BB1-A87E-4CC4-A357-10B0DD372A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4213" y="630238"/>
            <a:ext cx="18415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it-IT" altLang="it-IT" sz="900" dirty="0">
              <a:solidFill>
                <a:schemeClr val="bg1"/>
              </a:solidFill>
            </a:endParaRPr>
          </a:p>
        </p:txBody>
      </p:sp>
      <p:sp>
        <p:nvSpPr>
          <p:cNvPr id="11" name="Rectangle 13" descr=" 11">
            <a:extLst>
              <a:ext uri="{FF2B5EF4-FFF2-40B4-BE49-F238E27FC236}">
                <a16:creationId xmlns:a16="http://schemas.microsoft.com/office/drawing/2014/main" id="{2F60C189-D39D-4660-B473-F7154E5970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324600"/>
            <a:ext cx="9144000" cy="533400"/>
          </a:xfrm>
          <a:prstGeom prst="rect">
            <a:avLst/>
          </a:prstGeom>
          <a:solidFill>
            <a:srgbClr val="007F51"/>
          </a:solidFill>
          <a:ln>
            <a:noFill/>
          </a:ln>
        </p:spPr>
        <p:txBody>
          <a:bodyPr wrap="none" anchor="ctr"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it-IT" altLang="it-IT" sz="1200" dirty="0"/>
              <a:t>15/10/2021		</a:t>
            </a:r>
            <a:r>
              <a:rPr lang="it-IT" altLang="it-IT" sz="12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Sviluppo di un Mokup per la prototipazione di architetture di controllo per Tokamak		</a:t>
            </a:r>
            <a:r>
              <a:rPr lang="it-IT" altLang="it-IT" sz="1200" dirty="0">
                <a:solidFill>
                  <a:schemeClr val="bg1"/>
                </a:solidFill>
                <a:latin typeface="Palatino Linotype" panose="02040502050505030304" pitchFamily="18" charset="0"/>
              </a:rPr>
              <a:t>Pagina </a:t>
            </a:r>
            <a:fld id="{1B9CCA1B-6ACB-479A-B160-6152B8C3A3D1}" type="slidenum">
              <a:rPr lang="it-IT" altLang="it-IT" sz="1200" smtClean="0">
                <a:solidFill>
                  <a:schemeClr val="bg1"/>
                </a:solidFill>
                <a:latin typeface="Palatino Linotype" panose="02040502050505030304" pitchFamily="18" charset="0"/>
              </a:rPr>
              <a:t>7</a:t>
            </a:fld>
            <a:endParaRPr lang="it-IT" altLang="it-IT" sz="1100" dirty="0">
              <a:solidFill>
                <a:schemeClr val="bg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6153" name="CasellaDiTesto 3" descr=" 6153">
            <a:extLst>
              <a:ext uri="{FF2B5EF4-FFF2-40B4-BE49-F238E27FC236}">
                <a16:creationId xmlns:a16="http://schemas.microsoft.com/office/drawing/2014/main" id="{B34B3178-6BB4-4ACF-AEE5-5AB849B4E9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1797" y="858838"/>
            <a:ext cx="8101058" cy="45506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Clr>
                <a:schemeClr val="tx1">
                  <a:lumMod val="100000"/>
                </a:schemeClr>
              </a:buClr>
              <a:buSzPts val="2800"/>
              <a:buFont typeface=""/>
            </a:pPr>
            <a:r>
              <a:rPr lang="it-IT" altLang="it-IT" sz="2800" dirty="0">
                <a:latin typeface="Palatino Linotype" panose="02040502050505030304" pitchFamily="18" charset="0"/>
              </a:rPr>
              <a:t>Tokamak e fusione nucleare</a:t>
            </a:r>
          </a:p>
          <a:p>
            <a:pPr>
              <a:lnSpc>
                <a:spcPct val="150000"/>
              </a:lnSpc>
              <a:spcBef>
                <a:spcPct val="0"/>
              </a:spcBef>
              <a:buClr>
                <a:prstClr val="black"/>
              </a:buClr>
            </a:pPr>
            <a:r>
              <a:rPr lang="it-IT" altLang="it-IT" sz="2800">
                <a:latin typeface="Palatino Linotype" panose="02040502050505030304" pitchFamily="18" charset="0"/>
                <a:ea typeface="+mn-ea"/>
              </a:rPr>
              <a:t>Componenti del prototipo</a:t>
            </a:r>
          </a:p>
          <a:p>
            <a:pPr>
              <a:lnSpc>
                <a:spcPct val="150000"/>
              </a:lnSpc>
              <a:spcBef>
                <a:spcPct val="0"/>
              </a:spcBef>
              <a:buClr>
                <a:prstClr val="black"/>
              </a:buClr>
            </a:pPr>
            <a:r>
              <a:rPr lang="it-IT" altLang="it-IT" sz="2800">
                <a:latin typeface="Palatino Linotype" panose="02040502050505030304" pitchFamily="18" charset="0"/>
                <a:ea typeface="+mn-ea"/>
              </a:rPr>
              <a:t>Modellazione e stima dei parametri</a:t>
            </a:r>
          </a:p>
          <a:p>
            <a:pPr>
              <a:lnSpc>
                <a:spcPct val="150000"/>
              </a:lnSpc>
              <a:spcBef>
                <a:spcPct val="0"/>
              </a:spcBef>
              <a:buClr>
                <a:prstClr val="black"/>
              </a:buClr>
            </a:pPr>
            <a:r>
              <a:rPr lang="it-IT" altLang="it-IT" sz="2800">
                <a:latin typeface="Palatino Linotype" panose="02040502050505030304" pitchFamily="18" charset="0"/>
                <a:ea typeface="+mn-ea"/>
              </a:rPr>
              <a:t>Creazione del controllo e implementazione</a:t>
            </a:r>
          </a:p>
          <a:p>
            <a:pPr>
              <a:lnSpc>
                <a:spcPct val="150000"/>
              </a:lnSpc>
              <a:spcBef>
                <a:spcPct val="0"/>
              </a:spcBef>
              <a:buClr>
                <a:prstClr val="black"/>
              </a:buClr>
            </a:pPr>
            <a:r>
              <a:rPr lang="it-IT" altLang="it-IT" sz="2800">
                <a:latin typeface="Palatino Linotype" panose="02040502050505030304" pitchFamily="18" charset="0"/>
                <a:ea typeface="+mn-ea"/>
              </a:rPr>
              <a:t>Libreria di comunicazione (EMP)</a:t>
            </a:r>
          </a:p>
          <a:p>
            <a:pPr>
              <a:lnSpc>
                <a:spcPct val="150000"/>
              </a:lnSpc>
              <a:spcBef>
                <a:spcPct val="0"/>
              </a:spcBef>
              <a:buClr>
                <a:prstClr val="black"/>
              </a:buClr>
            </a:pPr>
            <a:r>
              <a:rPr lang="it-IT" altLang="it-IT" sz="2800">
                <a:latin typeface="Palatino Linotype" panose="02040502050505030304" pitchFamily="18" charset="0"/>
                <a:ea typeface="+mn-ea"/>
              </a:rPr>
              <a:t>Sviluppi Futuri</a:t>
            </a:r>
            <a:endParaRPr lang="it-IT" altLang="it-IT" sz="2800" dirty="0">
              <a:latin typeface="Palatino Linotype" panose="02040502050505030304" pitchFamily="18" charset="0"/>
            </a:endParaRPr>
          </a:p>
        </p:txBody>
      </p:sp>
      <p:sp>
        <p:nvSpPr>
          <p:cNvPr id="9" name="Rettangolo 1" descr=" 9">
            <a:extLst>
              <a:ext uri="{FF2B5EF4-FFF2-40B4-BE49-F238E27FC236}">
                <a16:creationId xmlns:a16="http://schemas.microsoft.com/office/drawing/2014/main" id="{70381004-2E86-4111-83E1-557CEBDAE0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573" y="215018"/>
            <a:ext cx="562686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it-IT" altLang="it-IT" sz="3200" b="1" u="sng" dirty="0">
                <a:solidFill>
                  <a:srgbClr val="007F51"/>
                </a:solidFill>
                <a:latin typeface="Palatino Linotype" panose="02040502050505030304" pitchFamily="18" charset="0"/>
              </a:rPr>
              <a:t>Struttura della presentazione</a:t>
            </a:r>
          </a:p>
        </p:txBody>
      </p:sp>
    </p:spTree>
    <p:extLst>
      <p:ext uri="{BB962C8B-B14F-4D97-AF65-F5344CB8AC3E}">
        <p14:creationId xmlns:p14="http://schemas.microsoft.com/office/powerpoint/2010/main" val="164574031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 descr=" 4">
            <a:extLst>
              <a:ext uri="{FF2B5EF4-FFF2-40B4-BE49-F238E27FC236}">
                <a16:creationId xmlns:a16="http://schemas.microsoft.com/office/drawing/2014/main" id="{B16383F1-1F79-431E-9431-C8FC81705904}"/>
              </a:ext>
            </a:extLst>
          </p:cNvPr>
          <p:cNvSpPr txBox="1"/>
          <p:nvPr/>
        </p:nvSpPr>
        <p:spPr>
          <a:xfrm>
            <a:off x="86628" y="1742535"/>
            <a:ext cx="457200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>
                <a:solidFill>
                  <a:srgbClr val="007F51"/>
                </a:solidFill>
                <a:latin typeface="Palatino Linotype" panose="02040502050505030304" pitchFamily="18" charset="0"/>
              </a:rPr>
              <a:t>Vantaggi</a:t>
            </a:r>
          </a:p>
          <a:p>
            <a:pPr marL="342900" indent="-342900">
              <a:buFont typeface="+mj-lt"/>
              <a:buChar char=" "/>
            </a:pPr>
            <a:r>
              <a:rPr lang="it-IT" sz="2400">
                <a:latin typeface="Palatino Linotype" panose="02040502050505030304" pitchFamily="18" charset="0"/>
              </a:rPr>
              <a:t>          </a:t>
            </a:r>
            <a:r>
              <a:rPr lang="it-IT" sz="240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anose="02040502050505030304" pitchFamily="18" charset="0"/>
              </a:rPr>
              <a:t>              </a:t>
            </a:r>
            <a:endParaRPr lang="it-IT" sz="2400" dirty="0">
              <a:latin typeface="Palatino Linotype" panose="02040502050505030304" pitchFamily="18" charset="0"/>
            </a:endParaRPr>
          </a:p>
          <a:p>
            <a:pPr marL="342900" indent="-342900">
              <a:buFont typeface="+mj-lt"/>
              <a:buChar char=" "/>
            </a:pPr>
            <a:r>
              <a:rPr lang="it-IT" sz="2400">
                <a:latin typeface="Palatino Linotype" panose="02040502050505030304" pitchFamily="18" charset="0"/>
              </a:rPr>
              <a:t>       </a:t>
            </a:r>
            <a:r>
              <a:rPr lang="it-IT" sz="240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anose="02040502050505030304" pitchFamily="18" charset="0"/>
              </a:rPr>
              <a:t>                  </a:t>
            </a:r>
            <a:endParaRPr lang="it-IT" sz="2400" dirty="0">
              <a:latin typeface="Palatino Linotype" panose="02040502050505030304" pitchFamily="18" charset="0"/>
            </a:endParaRPr>
          </a:p>
          <a:p>
            <a:pPr marL="342900" indent="-342900">
              <a:buFont typeface="+mj-lt"/>
              <a:buChar char=" "/>
            </a:pPr>
            <a:r>
              <a:rPr lang="it-IT" sz="2400">
                <a:latin typeface="Palatino Linotype" panose="02040502050505030304" pitchFamily="18" charset="0"/>
              </a:rPr>
              <a:t>           </a:t>
            </a:r>
            <a:r>
              <a:rPr lang="it-IT" sz="240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anose="02040502050505030304" pitchFamily="18" charset="0"/>
              </a:rPr>
              <a:t>                  </a:t>
            </a:r>
            <a:endParaRPr lang="it-IT" sz="240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alatino Linotype" panose="02040502050505030304" pitchFamily="18" charset="0"/>
            </a:endParaRPr>
          </a:p>
        </p:txBody>
      </p:sp>
      <p:pic>
        <p:nvPicPr>
          <p:cNvPr id="8" name="Immagine 7" descr=" 8">
            <a:extLst>
              <a:ext uri="{FF2B5EF4-FFF2-40B4-BE49-F238E27FC236}">
                <a16:creationId xmlns:a16="http://schemas.microsoft.com/office/drawing/2014/main" id="{7CE6FAB5-3D74-43ED-9538-C4BB1FD8E4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1650" y="5002"/>
            <a:ext cx="2292350" cy="1446150"/>
          </a:xfrm>
          <a:prstGeom prst="rect">
            <a:avLst/>
          </a:prstGeom>
        </p:spPr>
      </p:pic>
      <p:sp>
        <p:nvSpPr>
          <p:cNvPr id="12" name="Rectangle 13" descr=" 12">
            <a:extLst>
              <a:ext uri="{FF2B5EF4-FFF2-40B4-BE49-F238E27FC236}">
                <a16:creationId xmlns:a16="http://schemas.microsoft.com/office/drawing/2014/main" id="{B060F807-5344-4CC8-9385-1EDC557C78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324600"/>
            <a:ext cx="9144000" cy="533400"/>
          </a:xfrm>
          <a:prstGeom prst="rect">
            <a:avLst/>
          </a:prstGeom>
          <a:solidFill>
            <a:srgbClr val="007F51"/>
          </a:solidFill>
          <a:ln>
            <a:noFill/>
          </a:ln>
        </p:spPr>
        <p:txBody>
          <a:bodyPr wrap="none" anchor="ctr"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it-IT" altLang="it-IT" sz="1200" dirty="0"/>
              <a:t>15/10/2021		</a:t>
            </a:r>
            <a:r>
              <a:rPr lang="it-IT" altLang="it-IT" sz="12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Sviluppo di un Mokup per la prototipazione di architetture di controllo per Tokamak		</a:t>
            </a:r>
            <a:r>
              <a:rPr lang="it-IT" altLang="it-IT" sz="1200" dirty="0">
                <a:solidFill>
                  <a:schemeClr val="bg1"/>
                </a:solidFill>
                <a:latin typeface="Palatino Linotype" panose="02040502050505030304" pitchFamily="18" charset="0"/>
              </a:rPr>
              <a:t>Pagina </a:t>
            </a:r>
            <a:fld id="{1B9CCA1B-6ACB-479A-B160-6152B8C3A3D1}" type="slidenum">
              <a:rPr lang="it-IT" altLang="it-IT" sz="1200" smtClean="0">
                <a:solidFill>
                  <a:schemeClr val="bg1"/>
                </a:solidFill>
                <a:latin typeface="Palatino Linotype" panose="02040502050505030304" pitchFamily="18" charset="0"/>
              </a:rPr>
              <a:t>70</a:t>
            </a:fld>
            <a:endParaRPr lang="it-IT" altLang="it-IT" sz="1100" dirty="0">
              <a:solidFill>
                <a:schemeClr val="bg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10" name="Rettangolo 1" descr=" 12">
            <a:extLst>
              <a:ext uri="{FF2B5EF4-FFF2-40B4-BE49-F238E27FC236}">
                <a16:creationId xmlns:a16="http://schemas.microsoft.com/office/drawing/2014/main" id="{A2C4E8E9-F48B-4176-BB22-B75D93BC56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573" y="430687"/>
            <a:ext cx="5513048" cy="58477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None/>
            </a:pPr>
            <a:r>
              <a:rPr lang="it-IT" sz="3200" b="1" u="sng" dirty="0">
                <a:solidFill>
                  <a:srgbClr val="007F51"/>
                </a:solidFill>
                <a:latin typeface="Palatino Linotype" panose="02040502050505030304" pitchFamily="18" charset="0"/>
              </a:rPr>
              <a:t>Conseguenze del protocollo</a:t>
            </a:r>
            <a:endParaRPr lang="it-IT" altLang="it-IT" sz="3200" b="1" u="sng" dirty="0">
              <a:solidFill>
                <a:srgbClr val="007F51"/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915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 descr=" 4">
            <a:extLst>
              <a:ext uri="{FF2B5EF4-FFF2-40B4-BE49-F238E27FC236}">
                <a16:creationId xmlns:a16="http://schemas.microsoft.com/office/drawing/2014/main" id="{B16383F1-1F79-431E-9431-C8FC81705904}"/>
              </a:ext>
            </a:extLst>
          </p:cNvPr>
          <p:cNvSpPr txBox="1"/>
          <p:nvPr/>
        </p:nvSpPr>
        <p:spPr>
          <a:xfrm>
            <a:off x="86628" y="1742535"/>
            <a:ext cx="457200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>
                <a:solidFill>
                  <a:srgbClr val="007F51"/>
                </a:solidFill>
                <a:latin typeface="Palatino Linotype" panose="02040502050505030304" pitchFamily="18" charset="0"/>
              </a:rPr>
              <a:t>Vantaggi</a:t>
            </a:r>
          </a:p>
          <a:p>
            <a:pPr algn="ctr"/>
            <a:endParaRPr lang="it-IT" sz="2400" dirty="0">
              <a:solidFill>
                <a:srgbClr val="007F51"/>
              </a:solidFill>
              <a:latin typeface="Palatino Linotype" panose="02040502050505030304" pitchFamily="18" charset="0"/>
            </a:endParaRPr>
          </a:p>
          <a:p>
            <a:pPr marL="257175" indent="-257175">
              <a:buFont typeface="+mj-lt"/>
              <a:buAutoNum type="arabicPeriod"/>
              <a:defRPr/>
            </a:pPr>
            <a:r>
              <a:rPr kumimoji="0" lang="it-IT" sz="2400" strike="noStrike" kern="1200" cap="none" spc="0" normalizeH="0" noProof="0" dirty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uLnTx/>
                <a:uFillTx/>
                <a:latin typeface="Palatino Linotype" panose="02040502050505030304" pitchFamily="18" charset="0"/>
                <a:ea typeface="+mn-ea"/>
                <a:cs typeface="+mn-cs"/>
              </a:rPr>
              <a:t>Pacchetti </a:t>
            </a:r>
            <a:r>
              <a:rPr kumimoji="0" lang="it-IT" sz="2400" strike="noStrike" kern="1200" cap="none" spc="0" normalizeH="0" noProof="0" dirty="0">
                <a:ln>
                  <a:noFill/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Palatino Linotype" panose="02040502050505030304" pitchFamily="18" charset="0"/>
                <a:ea typeface="+mn-ea"/>
                <a:cs typeface="+mn-cs"/>
              </a:rPr>
              <a:t>self-</a:t>
            </a:r>
            <a:r>
              <a:rPr kumimoji="0" lang="it-IT" sz="2400" strike="noStrike" kern="1200" cap="none" spc="0" normalizeH="0" noProof="0" dirty="0" err="1">
                <a:ln>
                  <a:noFill/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Palatino Linotype" panose="02040502050505030304" pitchFamily="18" charset="0"/>
                <a:ea typeface="+mn-ea"/>
                <a:cs typeface="+mn-cs"/>
              </a:rPr>
              <a:t>delimited</a:t>
            </a:r>
            <a:endParaRPr kumimoji="0" lang="it-IT" sz="2400" strike="noStrike" kern="1200" cap="none" spc="0" normalizeH="0" noProof="0" dirty="0">
              <a:ln>
                <a:noFill/>
              </a:ln>
              <a:solidFill>
                <a:schemeClr val="tx1">
                  <a:lumMod val="100000"/>
                </a:schemeClr>
              </a:solidFill>
              <a:effectLst/>
              <a:uLnTx/>
              <a:uFillTx/>
              <a:latin typeface="Palatino Linotype" panose="02040502050505030304" pitchFamily="18" charset="0"/>
              <a:ea typeface="+mn-ea"/>
              <a:cs typeface="+mn-cs"/>
            </a:endParaRPr>
          </a:p>
          <a:p>
            <a:pPr marL="342900" indent="-342900">
              <a:buFont typeface="+mj-lt"/>
              <a:buChar char=" "/>
            </a:pPr>
            <a:r>
              <a:rPr lang="it-IT" sz="2400" dirty="0">
                <a:latin typeface="Palatino Linotype" panose="02040502050505030304" pitchFamily="18" charset="0"/>
              </a:rPr>
              <a:t>       </a:t>
            </a:r>
            <a:r>
              <a:rPr lang="it-IT" sz="24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anose="02040502050505030304" pitchFamily="18" charset="0"/>
              </a:rPr>
              <a:t>                  </a:t>
            </a:r>
            <a:endParaRPr lang="it-IT" sz="2400" dirty="0">
              <a:latin typeface="Palatino Linotype" panose="02040502050505030304" pitchFamily="18" charset="0"/>
            </a:endParaRPr>
          </a:p>
          <a:p>
            <a:pPr marL="342900" indent="-342900">
              <a:buFont typeface="+mj-lt"/>
              <a:buChar char=" "/>
            </a:pPr>
            <a:r>
              <a:rPr lang="it-IT" sz="2400" dirty="0">
                <a:latin typeface="Palatino Linotype" panose="02040502050505030304" pitchFamily="18" charset="0"/>
              </a:rPr>
              <a:t>           </a:t>
            </a:r>
            <a:r>
              <a:rPr lang="it-IT" sz="24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anose="02040502050505030304" pitchFamily="18" charset="0"/>
              </a:rPr>
              <a:t>                  </a:t>
            </a:r>
          </a:p>
        </p:txBody>
      </p:sp>
      <p:pic>
        <p:nvPicPr>
          <p:cNvPr id="8" name="Immagine 7" descr=" 8">
            <a:extLst>
              <a:ext uri="{FF2B5EF4-FFF2-40B4-BE49-F238E27FC236}">
                <a16:creationId xmlns:a16="http://schemas.microsoft.com/office/drawing/2014/main" id="{7CE6FAB5-3D74-43ED-9538-C4BB1FD8E4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1650" y="5002"/>
            <a:ext cx="2292350" cy="1446150"/>
          </a:xfrm>
          <a:prstGeom prst="rect">
            <a:avLst/>
          </a:prstGeom>
        </p:spPr>
      </p:pic>
      <p:sp>
        <p:nvSpPr>
          <p:cNvPr id="12" name="Rectangle 13" descr=" 12">
            <a:extLst>
              <a:ext uri="{FF2B5EF4-FFF2-40B4-BE49-F238E27FC236}">
                <a16:creationId xmlns:a16="http://schemas.microsoft.com/office/drawing/2014/main" id="{B060F807-5344-4CC8-9385-1EDC557C78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324600"/>
            <a:ext cx="9144000" cy="533400"/>
          </a:xfrm>
          <a:prstGeom prst="rect">
            <a:avLst/>
          </a:prstGeom>
          <a:solidFill>
            <a:srgbClr val="007F51"/>
          </a:solidFill>
          <a:ln>
            <a:noFill/>
          </a:ln>
        </p:spPr>
        <p:txBody>
          <a:bodyPr wrap="none" anchor="ctr"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it-IT" altLang="it-IT" sz="1200" dirty="0"/>
              <a:t>15/10/2021		</a:t>
            </a:r>
            <a:r>
              <a:rPr lang="it-IT" altLang="it-IT" sz="12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Sviluppo di un Mokup per la prototipazione di architetture di controllo per Tokamak		</a:t>
            </a:r>
            <a:r>
              <a:rPr lang="it-IT" altLang="it-IT" sz="1200" dirty="0">
                <a:solidFill>
                  <a:schemeClr val="bg1"/>
                </a:solidFill>
                <a:latin typeface="Palatino Linotype" panose="02040502050505030304" pitchFamily="18" charset="0"/>
              </a:rPr>
              <a:t>Pagina </a:t>
            </a:r>
            <a:fld id="{1B9CCA1B-6ACB-479A-B160-6152B8C3A3D1}" type="slidenum">
              <a:rPr lang="it-IT" altLang="it-IT" sz="1200" smtClean="0">
                <a:solidFill>
                  <a:schemeClr val="bg1"/>
                </a:solidFill>
                <a:latin typeface="Palatino Linotype" panose="02040502050505030304" pitchFamily="18" charset="0"/>
              </a:rPr>
              <a:t>71</a:t>
            </a:fld>
            <a:endParaRPr lang="it-IT" altLang="it-IT" sz="1100" dirty="0">
              <a:solidFill>
                <a:schemeClr val="bg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9" name="Rettangolo 1" descr=" 12">
            <a:extLst>
              <a:ext uri="{FF2B5EF4-FFF2-40B4-BE49-F238E27FC236}">
                <a16:creationId xmlns:a16="http://schemas.microsoft.com/office/drawing/2014/main" id="{FE381790-CCB1-48E0-8AA4-3228DCF4BD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573" y="430687"/>
            <a:ext cx="5513048" cy="58477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None/>
            </a:pPr>
            <a:r>
              <a:rPr lang="it-IT" sz="3200" b="1" u="sng" dirty="0">
                <a:solidFill>
                  <a:srgbClr val="007F51"/>
                </a:solidFill>
                <a:latin typeface="Palatino Linotype" panose="02040502050505030304" pitchFamily="18" charset="0"/>
              </a:rPr>
              <a:t>Conseguenze del protocollo</a:t>
            </a:r>
            <a:endParaRPr lang="it-IT" altLang="it-IT" sz="3200" b="1" u="sng" dirty="0">
              <a:solidFill>
                <a:srgbClr val="007F51"/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185975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 descr=" 4">
            <a:extLst>
              <a:ext uri="{FF2B5EF4-FFF2-40B4-BE49-F238E27FC236}">
                <a16:creationId xmlns:a16="http://schemas.microsoft.com/office/drawing/2014/main" id="{B16383F1-1F79-431E-9431-C8FC81705904}"/>
              </a:ext>
            </a:extLst>
          </p:cNvPr>
          <p:cNvSpPr txBox="1"/>
          <p:nvPr/>
        </p:nvSpPr>
        <p:spPr>
          <a:xfrm>
            <a:off x="86628" y="1742535"/>
            <a:ext cx="457200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>
                <a:solidFill>
                  <a:srgbClr val="007F51"/>
                </a:solidFill>
                <a:latin typeface="Palatino Linotype" panose="02040502050505030304" pitchFamily="18" charset="0"/>
              </a:rPr>
              <a:t>Vantaggi</a:t>
            </a:r>
          </a:p>
          <a:p>
            <a:pPr algn="ctr"/>
            <a:endParaRPr lang="it-IT" sz="2400" dirty="0">
              <a:solidFill>
                <a:srgbClr val="007F51"/>
              </a:solidFill>
              <a:latin typeface="Palatino Linotype" panose="02040502050505030304" pitchFamily="18" charset="0"/>
            </a:endParaRPr>
          </a:p>
          <a:p>
            <a:pPr marL="257175" indent="-257175">
              <a:buFont typeface="+mj-lt"/>
              <a:buAutoNum type="arabicPeriod"/>
              <a:defRPr/>
            </a:pPr>
            <a:r>
              <a:rPr kumimoji="0" lang="it-IT" sz="2400" strike="noStrike" kern="1200" cap="none" spc="0" normalizeH="0" noProof="0" dirty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uLnTx/>
                <a:uFillTx/>
                <a:latin typeface="Palatino Linotype" panose="02040502050505030304" pitchFamily="18" charset="0"/>
                <a:ea typeface="+mn-ea"/>
                <a:cs typeface="+mn-cs"/>
              </a:rPr>
              <a:t>Pacchetti </a:t>
            </a:r>
            <a:r>
              <a:rPr kumimoji="0" lang="it-IT" sz="2400" strike="noStrike" kern="1200" cap="none" spc="0" normalizeH="0" noProof="0" dirty="0">
                <a:ln>
                  <a:noFill/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Palatino Linotype" panose="02040502050505030304" pitchFamily="18" charset="0"/>
                <a:ea typeface="+mn-ea"/>
                <a:cs typeface="+mn-cs"/>
              </a:rPr>
              <a:t>self-</a:t>
            </a:r>
            <a:r>
              <a:rPr kumimoji="0" lang="it-IT" sz="2400" strike="noStrike" kern="1200" cap="none" spc="0" normalizeH="0" noProof="0" dirty="0" err="1">
                <a:ln>
                  <a:noFill/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Palatino Linotype" panose="02040502050505030304" pitchFamily="18" charset="0"/>
                <a:ea typeface="+mn-ea"/>
                <a:cs typeface="+mn-cs"/>
              </a:rPr>
              <a:t>delimited</a:t>
            </a:r>
            <a:endParaRPr kumimoji="0" lang="it-IT" sz="2400" strike="noStrike" kern="1200" cap="none" spc="0" normalizeH="0" noProof="0" dirty="0">
              <a:ln>
                <a:noFill/>
              </a:ln>
              <a:solidFill>
                <a:schemeClr val="tx1">
                  <a:lumMod val="100000"/>
                </a:schemeClr>
              </a:solidFill>
              <a:effectLst/>
              <a:uLnTx/>
              <a:uFillTx/>
              <a:latin typeface="Palatino Linotype" panose="02040502050505030304" pitchFamily="18" charset="0"/>
              <a:ea typeface="+mn-ea"/>
              <a:cs typeface="+mn-cs"/>
            </a:endParaRPr>
          </a:p>
          <a:p>
            <a:pPr marL="257175" indent="-257175">
              <a:buFont typeface="+mj-lt"/>
              <a:buAutoNum type="arabicPeriod"/>
              <a:defRPr/>
            </a:pPr>
            <a:r>
              <a:rPr kumimoji="0" lang="it-IT" sz="2400" strike="noStrike" kern="1200" cap="none" spc="0" normalizeH="0" noProof="0" dirty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uLnTx/>
                <a:uFillTx/>
                <a:latin typeface="Palatino Linotype" panose="02040502050505030304" pitchFamily="18" charset="0"/>
                <a:ea typeface="+mn-ea"/>
                <a:cs typeface="+mn-cs"/>
              </a:rPr>
              <a:t>Canale </a:t>
            </a:r>
            <a:r>
              <a:rPr kumimoji="0" lang="it-IT" sz="2400" strike="noStrike" kern="1200" cap="none" spc="0" normalizeH="0" noProof="0" dirty="0">
                <a:ln>
                  <a:noFill/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Palatino Linotype" panose="02040502050505030304" pitchFamily="18" charset="0"/>
                <a:ea typeface="+mn-ea"/>
                <a:cs typeface="+mn-cs"/>
              </a:rPr>
              <a:t>multi-</a:t>
            </a:r>
            <a:r>
              <a:rPr kumimoji="0" lang="it-IT" sz="2400" strike="noStrike" kern="1200" cap="none" spc="0" normalizeH="0" noProof="0" dirty="0" err="1">
                <a:ln>
                  <a:noFill/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Palatino Linotype" panose="02040502050505030304" pitchFamily="18" charset="0"/>
                <a:ea typeface="+mn-ea"/>
                <a:cs typeface="+mn-cs"/>
              </a:rPr>
              <a:t>packet</a:t>
            </a:r>
            <a:r>
              <a:rPr kumimoji="0" lang="it-IT" sz="2400" strike="noStrike" kern="1200" cap="none" spc="0" normalizeH="0" noProof="0" dirty="0">
                <a:ln>
                  <a:noFill/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Palatino Linotype" panose="02040502050505030304" pitchFamily="18" charset="0"/>
                <a:ea typeface="+mn-ea"/>
                <a:cs typeface="+mn-cs"/>
              </a:rPr>
              <a:t> ready</a:t>
            </a:r>
            <a:endParaRPr kumimoji="0" lang="it-IT" sz="2400" strike="noStrike" kern="1200" cap="none" spc="0" normalizeH="0" noProof="0" dirty="0">
              <a:ln>
                <a:noFill/>
              </a:ln>
              <a:solidFill>
                <a:schemeClr val="tx1">
                  <a:lumMod val="100000"/>
                </a:schemeClr>
              </a:solidFill>
              <a:effectLst/>
              <a:uLnTx/>
              <a:uFillTx/>
              <a:latin typeface="Palatino Linotype" panose="02040502050505030304" pitchFamily="18" charset="0"/>
              <a:ea typeface="+mn-ea"/>
              <a:cs typeface="+mn-cs"/>
            </a:endParaRPr>
          </a:p>
          <a:p>
            <a:pPr marL="342900" indent="-342900">
              <a:buFont typeface="+mj-lt"/>
              <a:buChar char=" "/>
            </a:pPr>
            <a:r>
              <a:rPr lang="it-IT" sz="2400" dirty="0">
                <a:latin typeface="Palatino Linotype" panose="02040502050505030304" pitchFamily="18" charset="0"/>
              </a:rPr>
              <a:t>           </a:t>
            </a:r>
            <a:r>
              <a:rPr lang="it-IT" sz="24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anose="02040502050505030304" pitchFamily="18" charset="0"/>
              </a:rPr>
              <a:t>                  </a:t>
            </a:r>
          </a:p>
        </p:txBody>
      </p:sp>
      <p:pic>
        <p:nvPicPr>
          <p:cNvPr id="8" name="Immagine 7" descr=" 8">
            <a:extLst>
              <a:ext uri="{FF2B5EF4-FFF2-40B4-BE49-F238E27FC236}">
                <a16:creationId xmlns:a16="http://schemas.microsoft.com/office/drawing/2014/main" id="{7CE6FAB5-3D74-43ED-9538-C4BB1FD8E4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1650" y="5002"/>
            <a:ext cx="2292350" cy="1446150"/>
          </a:xfrm>
          <a:prstGeom prst="rect">
            <a:avLst/>
          </a:prstGeom>
        </p:spPr>
      </p:pic>
      <p:sp>
        <p:nvSpPr>
          <p:cNvPr id="12" name="Rectangle 13" descr=" 12">
            <a:extLst>
              <a:ext uri="{FF2B5EF4-FFF2-40B4-BE49-F238E27FC236}">
                <a16:creationId xmlns:a16="http://schemas.microsoft.com/office/drawing/2014/main" id="{B060F807-5344-4CC8-9385-1EDC557C78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324600"/>
            <a:ext cx="9144000" cy="533400"/>
          </a:xfrm>
          <a:prstGeom prst="rect">
            <a:avLst/>
          </a:prstGeom>
          <a:solidFill>
            <a:srgbClr val="007F51"/>
          </a:solidFill>
          <a:ln>
            <a:noFill/>
          </a:ln>
        </p:spPr>
        <p:txBody>
          <a:bodyPr wrap="none" anchor="ctr"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it-IT" altLang="it-IT" sz="1200" dirty="0"/>
              <a:t>15/10/2021		</a:t>
            </a:r>
            <a:r>
              <a:rPr lang="it-IT" altLang="it-IT" sz="12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Sviluppo di un Mokup per la prototipazione di architetture di controllo per Tokamak		</a:t>
            </a:r>
            <a:r>
              <a:rPr lang="it-IT" altLang="it-IT" sz="1200" dirty="0">
                <a:solidFill>
                  <a:schemeClr val="bg1"/>
                </a:solidFill>
                <a:latin typeface="Palatino Linotype" panose="02040502050505030304" pitchFamily="18" charset="0"/>
              </a:rPr>
              <a:t>Pagina </a:t>
            </a:r>
            <a:fld id="{1B9CCA1B-6ACB-479A-B160-6152B8C3A3D1}" type="slidenum">
              <a:rPr lang="it-IT" altLang="it-IT" sz="1200" smtClean="0">
                <a:solidFill>
                  <a:schemeClr val="bg1"/>
                </a:solidFill>
                <a:latin typeface="Palatino Linotype" panose="02040502050505030304" pitchFamily="18" charset="0"/>
              </a:rPr>
              <a:t>72</a:t>
            </a:fld>
            <a:endParaRPr lang="it-IT" altLang="it-IT" sz="1100" dirty="0">
              <a:solidFill>
                <a:schemeClr val="bg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9" name="Rettangolo 1" descr=" 12">
            <a:extLst>
              <a:ext uri="{FF2B5EF4-FFF2-40B4-BE49-F238E27FC236}">
                <a16:creationId xmlns:a16="http://schemas.microsoft.com/office/drawing/2014/main" id="{2B0B9185-4E58-48F6-8EEB-23AF796F57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573" y="430687"/>
            <a:ext cx="5513048" cy="58477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None/>
            </a:pPr>
            <a:r>
              <a:rPr lang="it-IT" sz="3200" b="1" u="sng" dirty="0">
                <a:solidFill>
                  <a:srgbClr val="007F51"/>
                </a:solidFill>
                <a:latin typeface="Palatino Linotype" panose="02040502050505030304" pitchFamily="18" charset="0"/>
              </a:rPr>
              <a:t>Conseguenze del protocollo</a:t>
            </a:r>
            <a:endParaRPr lang="it-IT" altLang="it-IT" sz="3200" b="1" u="sng" dirty="0">
              <a:solidFill>
                <a:srgbClr val="007F51"/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04140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 descr=" 4">
            <a:extLst>
              <a:ext uri="{FF2B5EF4-FFF2-40B4-BE49-F238E27FC236}">
                <a16:creationId xmlns:a16="http://schemas.microsoft.com/office/drawing/2014/main" id="{B16383F1-1F79-431E-9431-C8FC81705904}"/>
              </a:ext>
            </a:extLst>
          </p:cNvPr>
          <p:cNvSpPr txBox="1"/>
          <p:nvPr/>
        </p:nvSpPr>
        <p:spPr>
          <a:xfrm>
            <a:off x="86628" y="1742535"/>
            <a:ext cx="457200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>
                <a:solidFill>
                  <a:srgbClr val="007F51"/>
                </a:solidFill>
                <a:latin typeface="Palatino Linotype" panose="02040502050505030304" pitchFamily="18" charset="0"/>
              </a:rPr>
              <a:t>Vantaggi</a:t>
            </a:r>
          </a:p>
          <a:p>
            <a:pPr algn="ctr"/>
            <a:endParaRPr lang="it-IT" sz="2400" dirty="0">
              <a:solidFill>
                <a:srgbClr val="007F51"/>
              </a:solidFill>
              <a:latin typeface="Palatino Linotype" panose="02040502050505030304" pitchFamily="18" charset="0"/>
            </a:endParaRPr>
          </a:p>
          <a:p>
            <a:pPr marL="257175" indent="-257175">
              <a:buFont typeface="+mj-lt"/>
              <a:buAutoNum type="arabicPeriod"/>
              <a:defRPr/>
            </a:pPr>
            <a:r>
              <a:rPr kumimoji="0" lang="it-IT" sz="2400" strike="noStrike" kern="1200" cap="none" spc="0" normalizeH="0" noProof="0" dirty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uLnTx/>
                <a:uFillTx/>
                <a:latin typeface="Palatino Linotype" panose="02040502050505030304" pitchFamily="18" charset="0"/>
                <a:ea typeface="+mn-ea"/>
                <a:cs typeface="+mn-cs"/>
              </a:rPr>
              <a:t>Pacchetti </a:t>
            </a:r>
            <a:r>
              <a:rPr kumimoji="0" lang="it-IT" sz="2400" strike="noStrike" kern="1200" cap="none" spc="0" normalizeH="0" noProof="0" dirty="0">
                <a:ln>
                  <a:noFill/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Palatino Linotype" panose="02040502050505030304" pitchFamily="18" charset="0"/>
                <a:ea typeface="+mn-ea"/>
                <a:cs typeface="+mn-cs"/>
              </a:rPr>
              <a:t>self-</a:t>
            </a:r>
            <a:r>
              <a:rPr kumimoji="0" lang="it-IT" sz="2400" strike="noStrike" kern="1200" cap="none" spc="0" normalizeH="0" noProof="0" dirty="0" err="1">
                <a:ln>
                  <a:noFill/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Palatino Linotype" panose="02040502050505030304" pitchFamily="18" charset="0"/>
                <a:ea typeface="+mn-ea"/>
                <a:cs typeface="+mn-cs"/>
              </a:rPr>
              <a:t>delimited</a:t>
            </a:r>
            <a:endParaRPr kumimoji="0" lang="it-IT" sz="2400" strike="noStrike" kern="1200" cap="none" spc="0" normalizeH="0" noProof="0" dirty="0">
              <a:ln>
                <a:noFill/>
              </a:ln>
              <a:solidFill>
                <a:schemeClr val="tx1">
                  <a:lumMod val="100000"/>
                </a:schemeClr>
              </a:solidFill>
              <a:effectLst/>
              <a:uLnTx/>
              <a:uFillTx/>
              <a:latin typeface="Palatino Linotype" panose="02040502050505030304" pitchFamily="18" charset="0"/>
              <a:ea typeface="+mn-ea"/>
              <a:cs typeface="+mn-cs"/>
            </a:endParaRPr>
          </a:p>
          <a:p>
            <a:pPr marL="257175" indent="-257175">
              <a:buFont typeface="+mj-lt"/>
              <a:buAutoNum type="arabicPeriod"/>
              <a:defRPr/>
            </a:pPr>
            <a:r>
              <a:rPr kumimoji="0" lang="it-IT" sz="2400" strike="noStrike" kern="1200" cap="none" spc="0" normalizeH="0" noProof="0" dirty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uLnTx/>
                <a:uFillTx/>
                <a:latin typeface="Palatino Linotype" panose="02040502050505030304" pitchFamily="18" charset="0"/>
                <a:ea typeface="+mn-ea"/>
                <a:cs typeface="+mn-cs"/>
              </a:rPr>
              <a:t>Canale </a:t>
            </a:r>
            <a:r>
              <a:rPr kumimoji="0" lang="it-IT" sz="2400" strike="noStrike" kern="1200" cap="none" spc="0" normalizeH="0" noProof="0" dirty="0">
                <a:ln>
                  <a:noFill/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Palatino Linotype" panose="02040502050505030304" pitchFamily="18" charset="0"/>
                <a:ea typeface="+mn-ea"/>
                <a:cs typeface="+mn-cs"/>
              </a:rPr>
              <a:t>multi-</a:t>
            </a:r>
            <a:r>
              <a:rPr kumimoji="0" lang="it-IT" sz="2400" strike="noStrike" kern="1200" cap="none" spc="0" normalizeH="0" noProof="0" dirty="0" err="1">
                <a:ln>
                  <a:noFill/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Palatino Linotype" panose="02040502050505030304" pitchFamily="18" charset="0"/>
                <a:ea typeface="+mn-ea"/>
                <a:cs typeface="+mn-cs"/>
              </a:rPr>
              <a:t>packet</a:t>
            </a:r>
            <a:r>
              <a:rPr kumimoji="0" lang="it-IT" sz="2400" strike="noStrike" kern="1200" cap="none" spc="0" normalizeH="0" noProof="0" dirty="0">
                <a:ln>
                  <a:noFill/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Palatino Linotype" panose="02040502050505030304" pitchFamily="18" charset="0"/>
                <a:ea typeface="+mn-ea"/>
                <a:cs typeface="+mn-cs"/>
              </a:rPr>
              <a:t> ready</a:t>
            </a:r>
            <a:endParaRPr kumimoji="0" lang="it-IT" sz="2400" strike="noStrike" kern="1200" cap="none" spc="0" normalizeH="0" noProof="0" dirty="0">
              <a:ln>
                <a:noFill/>
              </a:ln>
              <a:solidFill>
                <a:schemeClr val="tx1">
                  <a:lumMod val="100000"/>
                </a:schemeClr>
              </a:solidFill>
              <a:effectLst/>
              <a:uLnTx/>
              <a:uFillTx/>
              <a:latin typeface="Palatino Linotype" panose="02040502050505030304" pitchFamily="18" charset="0"/>
              <a:ea typeface="+mn-ea"/>
              <a:cs typeface="+mn-cs"/>
            </a:endParaRPr>
          </a:p>
          <a:p>
            <a:pPr marL="257175" indent="-257175">
              <a:buFont typeface="+mj-lt"/>
              <a:buAutoNum type="arabicPeriod"/>
              <a:defRPr/>
            </a:pPr>
            <a:r>
              <a:rPr kumimoji="0" lang="it-IT" sz="2400" strike="noStrike" kern="1200" cap="none" spc="0" normalizeH="0" noProof="0" dirty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uLnTx/>
                <a:uFillTx/>
                <a:latin typeface="Palatino Linotype" panose="02040502050505030304" pitchFamily="18" charset="0"/>
                <a:ea typeface="+mn-ea"/>
                <a:cs typeface="+mn-cs"/>
              </a:rPr>
              <a:t>Protocollo </a:t>
            </a:r>
            <a:r>
              <a:rPr kumimoji="0" lang="it-IT" sz="2400" strike="noStrike" kern="1200" cap="none" spc="0" normalizeH="0" noProof="0" dirty="0">
                <a:ln>
                  <a:noFill/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Palatino Linotype" panose="02040502050505030304" pitchFamily="18" charset="0"/>
                <a:ea typeface="+mn-ea"/>
                <a:cs typeface="+mn-cs"/>
              </a:rPr>
              <a:t>senza negoziazioni</a:t>
            </a:r>
            <a:endParaRPr lang="it-IT" sz="240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alatino Linotype" panose="02040502050505030304" pitchFamily="18" charset="0"/>
            </a:endParaRPr>
          </a:p>
        </p:txBody>
      </p:sp>
      <p:pic>
        <p:nvPicPr>
          <p:cNvPr id="8" name="Immagine 7" descr=" 8">
            <a:extLst>
              <a:ext uri="{FF2B5EF4-FFF2-40B4-BE49-F238E27FC236}">
                <a16:creationId xmlns:a16="http://schemas.microsoft.com/office/drawing/2014/main" id="{7CE6FAB5-3D74-43ED-9538-C4BB1FD8E4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1650" y="5002"/>
            <a:ext cx="2292350" cy="1446150"/>
          </a:xfrm>
          <a:prstGeom prst="rect">
            <a:avLst/>
          </a:prstGeom>
        </p:spPr>
      </p:pic>
      <p:sp>
        <p:nvSpPr>
          <p:cNvPr id="12" name="Rectangle 13" descr=" 12">
            <a:extLst>
              <a:ext uri="{FF2B5EF4-FFF2-40B4-BE49-F238E27FC236}">
                <a16:creationId xmlns:a16="http://schemas.microsoft.com/office/drawing/2014/main" id="{B060F807-5344-4CC8-9385-1EDC557C78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324600"/>
            <a:ext cx="9144000" cy="533400"/>
          </a:xfrm>
          <a:prstGeom prst="rect">
            <a:avLst/>
          </a:prstGeom>
          <a:solidFill>
            <a:srgbClr val="007F51"/>
          </a:solidFill>
          <a:ln>
            <a:noFill/>
          </a:ln>
        </p:spPr>
        <p:txBody>
          <a:bodyPr wrap="none" anchor="ctr"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it-IT" altLang="it-IT" sz="1200" dirty="0"/>
              <a:t>15/10/2021		</a:t>
            </a:r>
            <a:r>
              <a:rPr lang="it-IT" altLang="it-IT" sz="12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Sviluppo di un Mokup per la prototipazione di architetture di controllo per Tokamak		</a:t>
            </a:r>
            <a:r>
              <a:rPr lang="it-IT" altLang="it-IT" sz="1200" dirty="0">
                <a:solidFill>
                  <a:schemeClr val="bg1"/>
                </a:solidFill>
                <a:latin typeface="Palatino Linotype" panose="02040502050505030304" pitchFamily="18" charset="0"/>
              </a:rPr>
              <a:t>Pagina </a:t>
            </a:r>
            <a:fld id="{1B9CCA1B-6ACB-479A-B160-6152B8C3A3D1}" type="slidenum">
              <a:rPr lang="it-IT" altLang="it-IT" sz="1200" smtClean="0">
                <a:solidFill>
                  <a:schemeClr val="bg1"/>
                </a:solidFill>
                <a:latin typeface="Palatino Linotype" panose="02040502050505030304" pitchFamily="18" charset="0"/>
              </a:rPr>
              <a:t>73</a:t>
            </a:fld>
            <a:endParaRPr lang="it-IT" altLang="it-IT" sz="1100" dirty="0">
              <a:solidFill>
                <a:schemeClr val="bg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9" name="Rettangolo 1" descr=" 12">
            <a:extLst>
              <a:ext uri="{FF2B5EF4-FFF2-40B4-BE49-F238E27FC236}">
                <a16:creationId xmlns:a16="http://schemas.microsoft.com/office/drawing/2014/main" id="{92A35BC9-2644-421A-8FB9-1A14DFE50D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573" y="430687"/>
            <a:ext cx="5513048" cy="58477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None/>
            </a:pPr>
            <a:r>
              <a:rPr lang="it-IT" sz="3200" b="1" u="sng" dirty="0">
                <a:solidFill>
                  <a:srgbClr val="007F51"/>
                </a:solidFill>
                <a:latin typeface="Palatino Linotype" panose="02040502050505030304" pitchFamily="18" charset="0"/>
              </a:rPr>
              <a:t>Conseguenze del protocollo</a:t>
            </a:r>
            <a:endParaRPr lang="it-IT" altLang="it-IT" sz="3200" b="1" u="sng" dirty="0">
              <a:solidFill>
                <a:srgbClr val="007F51"/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635863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 descr=" 4">
            <a:extLst>
              <a:ext uri="{FF2B5EF4-FFF2-40B4-BE49-F238E27FC236}">
                <a16:creationId xmlns:a16="http://schemas.microsoft.com/office/drawing/2014/main" id="{B16383F1-1F79-431E-9431-C8FC81705904}"/>
              </a:ext>
            </a:extLst>
          </p:cNvPr>
          <p:cNvSpPr txBox="1"/>
          <p:nvPr/>
        </p:nvSpPr>
        <p:spPr>
          <a:xfrm>
            <a:off x="86628" y="1742535"/>
            <a:ext cx="457200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>
                <a:solidFill>
                  <a:srgbClr val="007F51"/>
                </a:solidFill>
                <a:latin typeface="Palatino Linotype" panose="02040502050505030304" pitchFamily="18" charset="0"/>
              </a:rPr>
              <a:t>Vantaggi</a:t>
            </a:r>
          </a:p>
          <a:p>
            <a:pPr algn="ctr"/>
            <a:endParaRPr lang="it-IT" sz="2400" dirty="0">
              <a:solidFill>
                <a:srgbClr val="007F51"/>
              </a:solidFill>
              <a:latin typeface="Palatino Linotype" panose="02040502050505030304" pitchFamily="18" charset="0"/>
            </a:endParaRPr>
          </a:p>
          <a:p>
            <a:pPr marL="257175" indent="-257175">
              <a:buFont typeface="+mj-lt"/>
              <a:buAutoNum type="arabicPeriod"/>
              <a:defRPr/>
            </a:pPr>
            <a:r>
              <a:rPr kumimoji="0" lang="it-IT" sz="2400" strike="noStrike" kern="1200" cap="none" spc="0" normalizeH="0" noProof="0" dirty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uLnTx/>
                <a:uFillTx/>
                <a:latin typeface="Palatino Linotype" panose="02040502050505030304" pitchFamily="18" charset="0"/>
                <a:ea typeface="+mn-ea"/>
                <a:cs typeface="+mn-cs"/>
              </a:rPr>
              <a:t>Pacchetti </a:t>
            </a:r>
            <a:r>
              <a:rPr kumimoji="0" lang="it-IT" sz="2400" strike="noStrike" kern="1200" cap="none" spc="0" normalizeH="0" noProof="0" dirty="0">
                <a:ln>
                  <a:noFill/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Palatino Linotype" panose="02040502050505030304" pitchFamily="18" charset="0"/>
                <a:ea typeface="+mn-ea"/>
                <a:cs typeface="+mn-cs"/>
              </a:rPr>
              <a:t>self-</a:t>
            </a:r>
            <a:r>
              <a:rPr kumimoji="0" lang="it-IT" sz="2400" strike="noStrike" kern="1200" cap="none" spc="0" normalizeH="0" noProof="0" dirty="0" err="1">
                <a:ln>
                  <a:noFill/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Palatino Linotype" panose="02040502050505030304" pitchFamily="18" charset="0"/>
                <a:ea typeface="+mn-ea"/>
                <a:cs typeface="+mn-cs"/>
              </a:rPr>
              <a:t>delimited</a:t>
            </a:r>
            <a:endParaRPr kumimoji="0" lang="it-IT" sz="2400" strike="noStrike" kern="1200" cap="none" spc="0" normalizeH="0" noProof="0" dirty="0">
              <a:ln>
                <a:noFill/>
              </a:ln>
              <a:solidFill>
                <a:schemeClr val="tx1">
                  <a:lumMod val="100000"/>
                </a:schemeClr>
              </a:solidFill>
              <a:effectLst/>
              <a:uLnTx/>
              <a:uFillTx/>
              <a:latin typeface="Palatino Linotype" panose="02040502050505030304" pitchFamily="18" charset="0"/>
              <a:ea typeface="+mn-ea"/>
              <a:cs typeface="+mn-cs"/>
            </a:endParaRPr>
          </a:p>
          <a:p>
            <a:pPr marL="257175" indent="-257175">
              <a:buFont typeface="+mj-lt"/>
              <a:buAutoNum type="arabicPeriod"/>
              <a:defRPr/>
            </a:pPr>
            <a:r>
              <a:rPr kumimoji="0" lang="it-IT" sz="2400" strike="noStrike" kern="1200" cap="none" spc="0" normalizeH="0" noProof="0" dirty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uLnTx/>
                <a:uFillTx/>
                <a:latin typeface="Palatino Linotype" panose="02040502050505030304" pitchFamily="18" charset="0"/>
                <a:ea typeface="+mn-ea"/>
                <a:cs typeface="+mn-cs"/>
              </a:rPr>
              <a:t>Canale </a:t>
            </a:r>
            <a:r>
              <a:rPr kumimoji="0" lang="it-IT" sz="2400" strike="noStrike" kern="1200" cap="none" spc="0" normalizeH="0" noProof="0" dirty="0">
                <a:ln>
                  <a:noFill/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Palatino Linotype" panose="02040502050505030304" pitchFamily="18" charset="0"/>
                <a:ea typeface="+mn-ea"/>
                <a:cs typeface="+mn-cs"/>
              </a:rPr>
              <a:t>multi-</a:t>
            </a:r>
            <a:r>
              <a:rPr kumimoji="0" lang="it-IT" sz="2400" strike="noStrike" kern="1200" cap="none" spc="0" normalizeH="0" noProof="0" dirty="0" err="1">
                <a:ln>
                  <a:noFill/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Palatino Linotype" panose="02040502050505030304" pitchFamily="18" charset="0"/>
                <a:ea typeface="+mn-ea"/>
                <a:cs typeface="+mn-cs"/>
              </a:rPr>
              <a:t>packet</a:t>
            </a:r>
            <a:r>
              <a:rPr kumimoji="0" lang="it-IT" sz="2400" strike="noStrike" kern="1200" cap="none" spc="0" normalizeH="0" noProof="0" dirty="0">
                <a:ln>
                  <a:noFill/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Palatino Linotype" panose="02040502050505030304" pitchFamily="18" charset="0"/>
                <a:ea typeface="+mn-ea"/>
                <a:cs typeface="+mn-cs"/>
              </a:rPr>
              <a:t> ready</a:t>
            </a:r>
            <a:endParaRPr kumimoji="0" lang="it-IT" sz="2400" strike="noStrike" kern="1200" cap="none" spc="0" normalizeH="0" noProof="0" dirty="0">
              <a:ln>
                <a:noFill/>
              </a:ln>
              <a:solidFill>
                <a:schemeClr val="tx1">
                  <a:lumMod val="100000"/>
                </a:schemeClr>
              </a:solidFill>
              <a:effectLst/>
              <a:uLnTx/>
              <a:uFillTx/>
              <a:latin typeface="Palatino Linotype" panose="02040502050505030304" pitchFamily="18" charset="0"/>
              <a:ea typeface="+mn-ea"/>
              <a:cs typeface="+mn-cs"/>
            </a:endParaRPr>
          </a:p>
          <a:p>
            <a:pPr marL="257175" indent="-257175">
              <a:buFont typeface="+mj-lt"/>
              <a:buAutoNum type="arabicPeriod"/>
              <a:defRPr/>
            </a:pPr>
            <a:r>
              <a:rPr kumimoji="0" lang="it-IT" sz="2400" strike="noStrike" kern="1200" cap="none" spc="0" normalizeH="0" noProof="0" dirty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uLnTx/>
                <a:uFillTx/>
                <a:latin typeface="Palatino Linotype" panose="02040502050505030304" pitchFamily="18" charset="0"/>
                <a:ea typeface="+mn-ea"/>
                <a:cs typeface="+mn-cs"/>
              </a:rPr>
              <a:t>Protocollo </a:t>
            </a:r>
            <a:r>
              <a:rPr kumimoji="0" lang="it-IT" sz="2400" strike="noStrike" kern="1200" cap="none" spc="0" normalizeH="0" noProof="0" dirty="0">
                <a:ln>
                  <a:noFill/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Palatino Linotype" panose="02040502050505030304" pitchFamily="18" charset="0"/>
                <a:ea typeface="+mn-ea"/>
                <a:cs typeface="+mn-cs"/>
              </a:rPr>
              <a:t>senza negoziazioni</a:t>
            </a:r>
            <a:endParaRPr lang="it-IT" sz="240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alatino Linotype" panose="02040502050505030304" pitchFamily="18" charset="0"/>
            </a:endParaRPr>
          </a:p>
        </p:txBody>
      </p:sp>
      <p:sp>
        <p:nvSpPr>
          <p:cNvPr id="5" name="CasellaDiTesto 4" descr=" 5">
            <a:extLst>
              <a:ext uri="{FF2B5EF4-FFF2-40B4-BE49-F238E27FC236}">
                <a16:creationId xmlns:a16="http://schemas.microsoft.com/office/drawing/2014/main" id="{DD82782D-5B30-474E-893C-CFB8ECC7FB93}"/>
              </a:ext>
            </a:extLst>
          </p:cNvPr>
          <p:cNvSpPr txBox="1"/>
          <p:nvPr/>
        </p:nvSpPr>
        <p:spPr>
          <a:xfrm>
            <a:off x="4658629" y="1742535"/>
            <a:ext cx="444652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>
                <a:solidFill>
                  <a:srgbClr val="C00000"/>
                </a:solidFill>
                <a:latin typeface="Palatino Linotype" panose="02040502050505030304" pitchFamily="18" charset="0"/>
              </a:rPr>
              <a:t>Svantaggi</a:t>
            </a:r>
          </a:p>
          <a:p>
            <a:pPr algn="ctr"/>
            <a:endParaRPr lang="it-IT" sz="2400" dirty="0">
              <a:solidFill>
                <a:srgbClr val="C00000"/>
              </a:solidFill>
              <a:latin typeface="Palatino Linotype" panose="02040502050505030304" pitchFamily="18" charset="0"/>
            </a:endParaRPr>
          </a:p>
          <a:p>
            <a:pPr marL="257175" indent="-257175">
              <a:buFont typeface="+mj-lt"/>
              <a:buAutoNum type="arabicPeriod"/>
              <a:defRPr/>
            </a:pPr>
            <a:r>
              <a:rPr kumimoji="0" lang="it-IT" sz="2400" strike="noStrike" kern="1200" cap="none" spc="0" normalizeH="0" noProof="0" dirty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uLnTx/>
                <a:uFillTx/>
                <a:latin typeface="Palatino Linotype" panose="02040502050505030304" pitchFamily="18" charset="0"/>
                <a:ea typeface="+mn-ea"/>
                <a:cs typeface="+mn-cs"/>
              </a:rPr>
              <a:t>Aggiunge 2 byte fissi</a:t>
            </a:r>
          </a:p>
          <a:p>
            <a:pPr marL="342900" indent="-342900">
              <a:buFont typeface="+mj-lt"/>
              <a:buChar char=" "/>
            </a:pPr>
            <a:r>
              <a:rPr lang="it-IT" sz="2400" dirty="0">
                <a:latin typeface="Palatino Linotype" panose="02040502050505030304" pitchFamily="18" charset="0"/>
              </a:rPr>
              <a:t>                           </a:t>
            </a:r>
            <a:br>
              <a:rPr lang="it-IT" sz="2400" dirty="0">
                <a:latin typeface="Palatino Linotype" panose="02040502050505030304" pitchFamily="18" charset="0"/>
              </a:rPr>
            </a:br>
            <a:r>
              <a:rPr lang="it-IT" sz="2400" dirty="0">
                <a:latin typeface="Palatino Linotype" panose="02040502050505030304" pitchFamily="18" charset="0"/>
              </a:rPr>
              <a:t>                              </a:t>
            </a:r>
          </a:p>
        </p:txBody>
      </p:sp>
      <p:pic>
        <p:nvPicPr>
          <p:cNvPr id="8" name="Immagine 7" descr=" 8">
            <a:extLst>
              <a:ext uri="{FF2B5EF4-FFF2-40B4-BE49-F238E27FC236}">
                <a16:creationId xmlns:a16="http://schemas.microsoft.com/office/drawing/2014/main" id="{7CE6FAB5-3D74-43ED-9538-C4BB1FD8E4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1650" y="5002"/>
            <a:ext cx="2292350" cy="1446150"/>
          </a:xfrm>
          <a:prstGeom prst="rect">
            <a:avLst/>
          </a:prstGeom>
        </p:spPr>
      </p:pic>
      <p:sp>
        <p:nvSpPr>
          <p:cNvPr id="12" name="Rectangle 13" descr=" 12">
            <a:extLst>
              <a:ext uri="{FF2B5EF4-FFF2-40B4-BE49-F238E27FC236}">
                <a16:creationId xmlns:a16="http://schemas.microsoft.com/office/drawing/2014/main" id="{B060F807-5344-4CC8-9385-1EDC557C78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324600"/>
            <a:ext cx="9144000" cy="533400"/>
          </a:xfrm>
          <a:prstGeom prst="rect">
            <a:avLst/>
          </a:prstGeom>
          <a:solidFill>
            <a:srgbClr val="007F51"/>
          </a:solidFill>
          <a:ln>
            <a:noFill/>
          </a:ln>
        </p:spPr>
        <p:txBody>
          <a:bodyPr wrap="none" anchor="ctr"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it-IT" altLang="it-IT" sz="1200" dirty="0"/>
              <a:t>15/10/2021		</a:t>
            </a:r>
            <a:r>
              <a:rPr lang="it-IT" altLang="it-IT" sz="12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Sviluppo di un Mokup per la prototipazione di architetture di controllo per Tokamak		</a:t>
            </a:r>
            <a:r>
              <a:rPr lang="it-IT" altLang="it-IT" sz="1200" dirty="0">
                <a:solidFill>
                  <a:schemeClr val="bg1"/>
                </a:solidFill>
                <a:latin typeface="Palatino Linotype" panose="02040502050505030304" pitchFamily="18" charset="0"/>
              </a:rPr>
              <a:t>Pagina </a:t>
            </a:r>
            <a:fld id="{1B9CCA1B-6ACB-479A-B160-6152B8C3A3D1}" type="slidenum">
              <a:rPr lang="it-IT" altLang="it-IT" sz="1200" smtClean="0">
                <a:solidFill>
                  <a:schemeClr val="bg1"/>
                </a:solidFill>
                <a:latin typeface="Palatino Linotype" panose="02040502050505030304" pitchFamily="18" charset="0"/>
              </a:rPr>
              <a:t>74</a:t>
            </a:fld>
            <a:endParaRPr lang="it-IT" altLang="it-IT" sz="1100" dirty="0">
              <a:solidFill>
                <a:schemeClr val="bg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7" name="Rettangolo 1" descr=" 12">
            <a:extLst>
              <a:ext uri="{FF2B5EF4-FFF2-40B4-BE49-F238E27FC236}">
                <a16:creationId xmlns:a16="http://schemas.microsoft.com/office/drawing/2014/main" id="{2AA42714-392E-424C-9482-11DCC3A931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573" y="430687"/>
            <a:ext cx="5513048" cy="58477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None/>
            </a:pPr>
            <a:r>
              <a:rPr lang="it-IT" sz="3200" b="1" u="sng" dirty="0">
                <a:solidFill>
                  <a:srgbClr val="007F51"/>
                </a:solidFill>
                <a:latin typeface="Palatino Linotype" panose="02040502050505030304" pitchFamily="18" charset="0"/>
              </a:rPr>
              <a:t>Conseguenze del protocollo</a:t>
            </a:r>
            <a:endParaRPr lang="it-IT" altLang="it-IT" sz="3200" b="1" u="sng" dirty="0">
              <a:solidFill>
                <a:srgbClr val="007F51"/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596324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 descr=" 4">
            <a:extLst>
              <a:ext uri="{FF2B5EF4-FFF2-40B4-BE49-F238E27FC236}">
                <a16:creationId xmlns:a16="http://schemas.microsoft.com/office/drawing/2014/main" id="{B16383F1-1F79-431E-9431-C8FC81705904}"/>
              </a:ext>
            </a:extLst>
          </p:cNvPr>
          <p:cNvSpPr txBox="1"/>
          <p:nvPr/>
        </p:nvSpPr>
        <p:spPr>
          <a:xfrm>
            <a:off x="86628" y="1742535"/>
            <a:ext cx="457200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>
                <a:solidFill>
                  <a:srgbClr val="007F51"/>
                </a:solidFill>
                <a:latin typeface="Palatino Linotype" panose="02040502050505030304" pitchFamily="18" charset="0"/>
              </a:rPr>
              <a:t>Vantaggi</a:t>
            </a:r>
          </a:p>
          <a:p>
            <a:pPr algn="ctr"/>
            <a:endParaRPr lang="it-IT" sz="2400" dirty="0">
              <a:solidFill>
                <a:srgbClr val="007F51"/>
              </a:solidFill>
              <a:latin typeface="Palatino Linotype" panose="02040502050505030304" pitchFamily="18" charset="0"/>
            </a:endParaRPr>
          </a:p>
          <a:p>
            <a:pPr marL="257175" indent="-257175">
              <a:buFont typeface="+mj-lt"/>
              <a:buAutoNum type="arabicPeriod"/>
              <a:defRPr/>
            </a:pPr>
            <a:r>
              <a:rPr kumimoji="0" lang="it-IT" sz="2400" strike="noStrike" kern="1200" cap="none" spc="0" normalizeH="0" noProof="0" dirty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uLnTx/>
                <a:uFillTx/>
                <a:latin typeface="Palatino Linotype" panose="02040502050505030304" pitchFamily="18" charset="0"/>
                <a:ea typeface="+mn-ea"/>
                <a:cs typeface="+mn-cs"/>
              </a:rPr>
              <a:t>Pacchetti </a:t>
            </a:r>
            <a:r>
              <a:rPr kumimoji="0" lang="it-IT" sz="2400" strike="noStrike" kern="1200" cap="none" spc="0" normalizeH="0" noProof="0" dirty="0">
                <a:ln>
                  <a:noFill/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Palatino Linotype" panose="02040502050505030304" pitchFamily="18" charset="0"/>
                <a:ea typeface="+mn-ea"/>
                <a:cs typeface="+mn-cs"/>
              </a:rPr>
              <a:t>self-</a:t>
            </a:r>
            <a:r>
              <a:rPr kumimoji="0" lang="it-IT" sz="2400" strike="noStrike" kern="1200" cap="none" spc="0" normalizeH="0" noProof="0" dirty="0" err="1">
                <a:ln>
                  <a:noFill/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Palatino Linotype" panose="02040502050505030304" pitchFamily="18" charset="0"/>
                <a:ea typeface="+mn-ea"/>
                <a:cs typeface="+mn-cs"/>
              </a:rPr>
              <a:t>delimited</a:t>
            </a:r>
            <a:endParaRPr kumimoji="0" lang="it-IT" sz="2400" strike="noStrike" kern="1200" cap="none" spc="0" normalizeH="0" noProof="0" dirty="0">
              <a:ln>
                <a:noFill/>
              </a:ln>
              <a:solidFill>
                <a:schemeClr val="tx1">
                  <a:lumMod val="100000"/>
                </a:schemeClr>
              </a:solidFill>
              <a:effectLst/>
              <a:uLnTx/>
              <a:uFillTx/>
              <a:latin typeface="Palatino Linotype" panose="02040502050505030304" pitchFamily="18" charset="0"/>
              <a:ea typeface="+mn-ea"/>
              <a:cs typeface="+mn-cs"/>
            </a:endParaRPr>
          </a:p>
          <a:p>
            <a:pPr marL="257175" indent="-257175">
              <a:buFont typeface="+mj-lt"/>
              <a:buAutoNum type="arabicPeriod"/>
              <a:defRPr/>
            </a:pPr>
            <a:r>
              <a:rPr kumimoji="0" lang="it-IT" sz="2400" strike="noStrike" kern="1200" cap="none" spc="0" normalizeH="0" noProof="0" dirty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uLnTx/>
                <a:uFillTx/>
                <a:latin typeface="Palatino Linotype" panose="02040502050505030304" pitchFamily="18" charset="0"/>
                <a:ea typeface="+mn-ea"/>
                <a:cs typeface="+mn-cs"/>
              </a:rPr>
              <a:t>Canale </a:t>
            </a:r>
            <a:r>
              <a:rPr kumimoji="0" lang="it-IT" sz="2400" strike="noStrike" kern="1200" cap="none" spc="0" normalizeH="0" noProof="0" dirty="0">
                <a:ln>
                  <a:noFill/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Palatino Linotype" panose="02040502050505030304" pitchFamily="18" charset="0"/>
                <a:ea typeface="+mn-ea"/>
                <a:cs typeface="+mn-cs"/>
              </a:rPr>
              <a:t>multi-</a:t>
            </a:r>
            <a:r>
              <a:rPr kumimoji="0" lang="it-IT" sz="2400" strike="noStrike" kern="1200" cap="none" spc="0" normalizeH="0" noProof="0" dirty="0" err="1">
                <a:ln>
                  <a:noFill/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Palatino Linotype" panose="02040502050505030304" pitchFamily="18" charset="0"/>
                <a:ea typeface="+mn-ea"/>
                <a:cs typeface="+mn-cs"/>
              </a:rPr>
              <a:t>packet</a:t>
            </a:r>
            <a:r>
              <a:rPr kumimoji="0" lang="it-IT" sz="2400" strike="noStrike" kern="1200" cap="none" spc="0" normalizeH="0" noProof="0" dirty="0">
                <a:ln>
                  <a:noFill/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Palatino Linotype" panose="02040502050505030304" pitchFamily="18" charset="0"/>
                <a:ea typeface="+mn-ea"/>
                <a:cs typeface="+mn-cs"/>
              </a:rPr>
              <a:t> ready</a:t>
            </a:r>
            <a:endParaRPr kumimoji="0" lang="it-IT" sz="2400" strike="noStrike" kern="1200" cap="none" spc="0" normalizeH="0" noProof="0" dirty="0">
              <a:ln>
                <a:noFill/>
              </a:ln>
              <a:solidFill>
                <a:schemeClr val="tx1">
                  <a:lumMod val="100000"/>
                </a:schemeClr>
              </a:solidFill>
              <a:effectLst/>
              <a:uLnTx/>
              <a:uFillTx/>
              <a:latin typeface="Palatino Linotype" panose="02040502050505030304" pitchFamily="18" charset="0"/>
              <a:ea typeface="+mn-ea"/>
              <a:cs typeface="+mn-cs"/>
            </a:endParaRPr>
          </a:p>
          <a:p>
            <a:pPr marL="257175" indent="-257175">
              <a:buFont typeface="+mj-lt"/>
              <a:buAutoNum type="arabicPeriod"/>
              <a:defRPr/>
            </a:pPr>
            <a:r>
              <a:rPr kumimoji="0" lang="it-IT" sz="2400" strike="noStrike" kern="1200" cap="none" spc="0" normalizeH="0" noProof="0" dirty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uLnTx/>
                <a:uFillTx/>
                <a:latin typeface="Palatino Linotype" panose="02040502050505030304" pitchFamily="18" charset="0"/>
                <a:ea typeface="+mn-ea"/>
                <a:cs typeface="+mn-cs"/>
              </a:rPr>
              <a:t>Protocollo </a:t>
            </a:r>
            <a:r>
              <a:rPr kumimoji="0" lang="it-IT" sz="2400" strike="noStrike" kern="1200" cap="none" spc="0" normalizeH="0" noProof="0" dirty="0">
                <a:ln>
                  <a:noFill/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Palatino Linotype" panose="02040502050505030304" pitchFamily="18" charset="0"/>
                <a:ea typeface="+mn-ea"/>
                <a:cs typeface="+mn-cs"/>
              </a:rPr>
              <a:t>senza negoziazioni</a:t>
            </a:r>
            <a:endParaRPr lang="it-IT" sz="240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alatino Linotype" panose="02040502050505030304" pitchFamily="18" charset="0"/>
            </a:endParaRPr>
          </a:p>
        </p:txBody>
      </p:sp>
      <p:sp>
        <p:nvSpPr>
          <p:cNvPr id="5" name="CasellaDiTesto 4" descr=" 5">
            <a:extLst>
              <a:ext uri="{FF2B5EF4-FFF2-40B4-BE49-F238E27FC236}">
                <a16:creationId xmlns:a16="http://schemas.microsoft.com/office/drawing/2014/main" id="{DD82782D-5B30-474E-893C-CFB8ECC7FB93}"/>
              </a:ext>
            </a:extLst>
          </p:cNvPr>
          <p:cNvSpPr txBox="1"/>
          <p:nvPr/>
        </p:nvSpPr>
        <p:spPr>
          <a:xfrm>
            <a:off x="4658629" y="1742535"/>
            <a:ext cx="444652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>
                <a:solidFill>
                  <a:srgbClr val="C00000"/>
                </a:solidFill>
                <a:latin typeface="Palatino Linotype" panose="02040502050505030304" pitchFamily="18" charset="0"/>
              </a:rPr>
              <a:t>Svantaggi</a:t>
            </a:r>
          </a:p>
          <a:p>
            <a:pPr algn="ctr"/>
            <a:endParaRPr lang="it-IT" sz="2400" dirty="0">
              <a:solidFill>
                <a:srgbClr val="C00000"/>
              </a:solidFill>
              <a:latin typeface="Palatino Linotype" panose="02040502050505030304" pitchFamily="18" charset="0"/>
            </a:endParaRPr>
          </a:p>
          <a:p>
            <a:pPr marL="257175" indent="-257175">
              <a:buFont typeface="+mj-lt"/>
              <a:buAutoNum type="arabicPeriod"/>
              <a:defRPr/>
            </a:pPr>
            <a:r>
              <a:rPr kumimoji="0" lang="it-IT" sz="2400" strike="noStrike" kern="1200" cap="none" spc="0" normalizeH="0" noProof="0" dirty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uLnTx/>
                <a:uFillTx/>
                <a:latin typeface="Palatino Linotype" panose="02040502050505030304" pitchFamily="18" charset="0"/>
                <a:ea typeface="+mn-ea"/>
                <a:cs typeface="+mn-cs"/>
              </a:rPr>
              <a:t>Aggiunge 2 byte fissi</a:t>
            </a:r>
          </a:p>
          <a:p>
            <a:pPr marL="257175" indent="-257175">
              <a:buFont typeface="+mj-lt"/>
              <a:buAutoNum type="arabicPeriod"/>
              <a:defRPr/>
            </a:pPr>
            <a:r>
              <a:rPr kumimoji="0" lang="it-IT" sz="2400" strike="noStrike" kern="1200" cap="none" spc="0" normalizeH="0" noProof="0" dirty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uLnTx/>
                <a:uFillTx/>
                <a:latin typeface="Palatino Linotype" panose="02040502050505030304" pitchFamily="18" charset="0"/>
                <a:ea typeface="+mn-ea"/>
                <a:cs typeface="+mn-cs"/>
              </a:rPr>
              <a:t>Richiede O(n) elaborazione sia in codifica che decodifica</a:t>
            </a:r>
            <a:endParaRPr lang="it-IT" sz="2400" dirty="0">
              <a:latin typeface="Palatino Linotype" panose="02040502050505030304" pitchFamily="18" charset="0"/>
            </a:endParaRPr>
          </a:p>
        </p:txBody>
      </p:sp>
      <p:pic>
        <p:nvPicPr>
          <p:cNvPr id="8" name="Immagine 7" descr=" 8">
            <a:extLst>
              <a:ext uri="{FF2B5EF4-FFF2-40B4-BE49-F238E27FC236}">
                <a16:creationId xmlns:a16="http://schemas.microsoft.com/office/drawing/2014/main" id="{7CE6FAB5-3D74-43ED-9538-C4BB1FD8E4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1650" y="5002"/>
            <a:ext cx="2292350" cy="1446150"/>
          </a:xfrm>
          <a:prstGeom prst="rect">
            <a:avLst/>
          </a:prstGeom>
        </p:spPr>
      </p:pic>
      <p:sp>
        <p:nvSpPr>
          <p:cNvPr id="12" name="Rectangle 13" descr=" 12">
            <a:extLst>
              <a:ext uri="{FF2B5EF4-FFF2-40B4-BE49-F238E27FC236}">
                <a16:creationId xmlns:a16="http://schemas.microsoft.com/office/drawing/2014/main" id="{B060F807-5344-4CC8-9385-1EDC557C78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324600"/>
            <a:ext cx="9144000" cy="533400"/>
          </a:xfrm>
          <a:prstGeom prst="rect">
            <a:avLst/>
          </a:prstGeom>
          <a:solidFill>
            <a:srgbClr val="007F51"/>
          </a:solidFill>
          <a:ln>
            <a:noFill/>
          </a:ln>
        </p:spPr>
        <p:txBody>
          <a:bodyPr wrap="none" anchor="ctr"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it-IT" altLang="it-IT" sz="1200" dirty="0"/>
              <a:t>15/10/2021		</a:t>
            </a:r>
            <a:r>
              <a:rPr lang="it-IT" altLang="it-IT" sz="12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Sviluppo di un Mokup per la prototipazione di architetture di controllo per Tokamak		</a:t>
            </a:r>
            <a:r>
              <a:rPr lang="it-IT" altLang="it-IT" sz="1200" dirty="0">
                <a:solidFill>
                  <a:schemeClr val="bg1"/>
                </a:solidFill>
                <a:latin typeface="Palatino Linotype" panose="02040502050505030304" pitchFamily="18" charset="0"/>
              </a:rPr>
              <a:t>Pagina </a:t>
            </a:r>
            <a:fld id="{1B9CCA1B-6ACB-479A-B160-6152B8C3A3D1}" type="slidenum">
              <a:rPr lang="it-IT" altLang="it-IT" sz="1200" smtClean="0">
                <a:solidFill>
                  <a:schemeClr val="bg1"/>
                </a:solidFill>
                <a:latin typeface="Palatino Linotype" panose="02040502050505030304" pitchFamily="18" charset="0"/>
              </a:rPr>
              <a:t>75</a:t>
            </a:fld>
            <a:endParaRPr lang="it-IT" altLang="it-IT" sz="1100" dirty="0">
              <a:solidFill>
                <a:schemeClr val="bg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9" name="Rettangolo 1" descr=" 12">
            <a:extLst>
              <a:ext uri="{FF2B5EF4-FFF2-40B4-BE49-F238E27FC236}">
                <a16:creationId xmlns:a16="http://schemas.microsoft.com/office/drawing/2014/main" id="{5E6D991D-4F8B-4BA7-A287-F623AF0803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573" y="430687"/>
            <a:ext cx="5513048" cy="58477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None/>
            </a:pPr>
            <a:r>
              <a:rPr lang="it-IT" sz="3200" b="1" u="sng" dirty="0">
                <a:solidFill>
                  <a:srgbClr val="007F51"/>
                </a:solidFill>
                <a:latin typeface="Palatino Linotype" panose="02040502050505030304" pitchFamily="18" charset="0"/>
              </a:rPr>
              <a:t>Conseguenze del protocollo</a:t>
            </a:r>
            <a:endParaRPr lang="it-IT" altLang="it-IT" sz="3200" b="1" u="sng" dirty="0">
              <a:solidFill>
                <a:srgbClr val="007F51"/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193185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003EF4A8-0BE2-406C-AFB2-28289C4BE2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9" y="195263"/>
            <a:ext cx="8493113" cy="5818188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CEB2BEF0-378C-4C8E-9357-163473A389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1650" y="4878450"/>
            <a:ext cx="2292350" cy="1446150"/>
          </a:xfrm>
          <a:prstGeom prst="rect">
            <a:avLst/>
          </a:prstGeom>
        </p:spPr>
      </p:pic>
      <p:sp>
        <p:nvSpPr>
          <p:cNvPr id="10" name="Rectangle 13">
            <a:extLst>
              <a:ext uri="{FF2B5EF4-FFF2-40B4-BE49-F238E27FC236}">
                <a16:creationId xmlns:a16="http://schemas.microsoft.com/office/drawing/2014/main" id="{0248B81B-D721-4569-B57E-DFD6EB08C0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324600"/>
            <a:ext cx="9144000" cy="533400"/>
          </a:xfrm>
          <a:prstGeom prst="rect">
            <a:avLst/>
          </a:prstGeom>
          <a:solidFill>
            <a:srgbClr val="007F51"/>
          </a:solidFill>
          <a:ln>
            <a:noFill/>
          </a:ln>
        </p:spPr>
        <p:txBody>
          <a:bodyPr wrap="none" anchor="ctr"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it-IT" altLang="it-IT" sz="1200" dirty="0"/>
              <a:t>15/10/2021		</a:t>
            </a:r>
            <a:r>
              <a:rPr lang="it-IT" altLang="it-IT" sz="12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Sviluppo di un Mokup per la prototipazione di architetture di controllo per Tokamak		</a:t>
            </a:r>
            <a:r>
              <a:rPr lang="it-IT" altLang="it-IT" sz="1200" dirty="0">
                <a:solidFill>
                  <a:schemeClr val="bg1"/>
                </a:solidFill>
                <a:latin typeface="Palatino Linotype" panose="02040502050505030304" pitchFamily="18" charset="0"/>
              </a:rPr>
              <a:t>Pagina </a:t>
            </a:r>
            <a:fld id="{1B9CCA1B-6ACB-479A-B160-6152B8C3A3D1}" type="slidenum">
              <a:rPr lang="it-IT" altLang="it-IT" sz="1200" smtClean="0">
                <a:solidFill>
                  <a:schemeClr val="bg1"/>
                </a:solidFill>
                <a:latin typeface="Palatino Linotype" panose="02040502050505030304" pitchFamily="18" charset="0"/>
              </a:rPr>
              <a:t>76</a:t>
            </a:fld>
            <a:endParaRPr lang="it-IT" altLang="it-IT" sz="1100" dirty="0">
              <a:solidFill>
                <a:schemeClr val="bg1"/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642583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935BDCE3-A449-42BB-91C2-7BECC774DA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012" y="908680"/>
            <a:ext cx="6131065" cy="5040641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BB384592-69B5-468A-AEA7-DF35FC11FC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1650" y="0"/>
            <a:ext cx="2292350" cy="1446150"/>
          </a:xfrm>
          <a:prstGeom prst="rect">
            <a:avLst/>
          </a:prstGeom>
        </p:spPr>
      </p:pic>
      <p:sp>
        <p:nvSpPr>
          <p:cNvPr id="10" name="Rectangle 13">
            <a:extLst>
              <a:ext uri="{FF2B5EF4-FFF2-40B4-BE49-F238E27FC236}">
                <a16:creationId xmlns:a16="http://schemas.microsoft.com/office/drawing/2014/main" id="{4081D00B-1126-42FF-BD19-09E4BC418E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324600"/>
            <a:ext cx="9144000" cy="533400"/>
          </a:xfrm>
          <a:prstGeom prst="rect">
            <a:avLst/>
          </a:prstGeom>
          <a:solidFill>
            <a:srgbClr val="007F51"/>
          </a:solidFill>
          <a:ln>
            <a:noFill/>
          </a:ln>
        </p:spPr>
        <p:txBody>
          <a:bodyPr wrap="none" anchor="ctr"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it-IT" altLang="it-IT" sz="1200" dirty="0"/>
              <a:t>15/10/2021		</a:t>
            </a:r>
            <a:r>
              <a:rPr lang="it-IT" altLang="it-IT" sz="12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Sviluppo di un Mokup per la prototipazione di architetture di controllo per Tokamak		</a:t>
            </a:r>
            <a:r>
              <a:rPr lang="it-IT" altLang="it-IT" sz="1200" dirty="0">
                <a:solidFill>
                  <a:schemeClr val="bg1"/>
                </a:solidFill>
                <a:latin typeface="Palatino Linotype" panose="02040502050505030304" pitchFamily="18" charset="0"/>
              </a:rPr>
              <a:t>Pagina </a:t>
            </a:r>
            <a:fld id="{1B9CCA1B-6ACB-479A-B160-6152B8C3A3D1}" type="slidenum">
              <a:rPr lang="it-IT" altLang="it-IT" sz="1200" smtClean="0">
                <a:solidFill>
                  <a:schemeClr val="bg1"/>
                </a:solidFill>
                <a:latin typeface="Palatino Linotype" panose="02040502050505030304" pitchFamily="18" charset="0"/>
              </a:rPr>
              <a:t>77</a:t>
            </a:fld>
            <a:endParaRPr lang="it-IT" altLang="it-IT" sz="1100" dirty="0">
              <a:solidFill>
                <a:schemeClr val="bg1"/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204585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CasellaDiTesto 7" descr=" 27">
            <a:extLst>
              <a:ext uri="{FF2B5EF4-FFF2-40B4-BE49-F238E27FC236}">
                <a16:creationId xmlns:a16="http://schemas.microsoft.com/office/drawing/2014/main" id="{2073803E-F048-4B48-9DFF-48FD151720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5133" y="945673"/>
            <a:ext cx="8840808" cy="18918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just">
              <a:lnSpc>
                <a:spcPct val="150000"/>
              </a:lnSpc>
              <a:spcBef>
                <a:spcPct val="0"/>
              </a:spcBef>
              <a:buClrTx/>
              <a:buNone/>
            </a:pPr>
            <a:r>
              <a:rPr lang="it-IT" altLang="it-IT" sz="2000" dirty="0">
                <a:latin typeface="Palatino Linotype" panose="02040502050505030304" pitchFamily="18" charset="0"/>
              </a:rPr>
              <a:t>Il progetto sviluppato sin ora:</a:t>
            </a:r>
          </a:p>
          <a:p>
            <a:pPr marL="342900" indent="-342900" algn="just">
              <a:lnSpc>
                <a:spcPct val="150000"/>
              </a:lnSpc>
              <a:spcBef>
                <a:spcPct val="0"/>
              </a:spcBef>
              <a:buClrTx/>
              <a:buChar char=" "/>
            </a:pPr>
            <a:r>
              <a:rPr lang="it-IT" altLang="it-IT" sz="2000">
                <a:latin typeface="Palatino Linotype" panose="02040502050505030304" pitchFamily="18" charset="0"/>
                <a:ea typeface="+mn-ea"/>
              </a:rPr>
              <a:t>                                                      </a:t>
            </a:r>
            <a:endParaRPr lang="it-IT" altLang="it-IT" sz="2000" dirty="0">
              <a:latin typeface="Palatino Linotype" panose="02040502050505030304" pitchFamily="18" charset="0"/>
              <a:ea typeface="+mn-ea"/>
            </a:endParaRPr>
          </a:p>
          <a:p>
            <a:pPr marL="342900" indent="-342900" algn="just">
              <a:lnSpc>
                <a:spcPct val="150000"/>
              </a:lnSpc>
              <a:spcBef>
                <a:spcPct val="0"/>
              </a:spcBef>
              <a:buClrTx/>
              <a:buChar char=" "/>
            </a:pPr>
            <a:r>
              <a:rPr lang="it-IT" altLang="it-IT" sz="2000">
                <a:latin typeface="Palatino Linotype" panose="02040502050505030304" pitchFamily="18" charset="0"/>
                <a:ea typeface="+mn-ea"/>
              </a:rPr>
              <a:t>                                                                </a:t>
            </a:r>
            <a:endParaRPr lang="it-IT" altLang="it-IT" sz="2000" dirty="0">
              <a:latin typeface="Palatino Linotype" panose="02040502050505030304" pitchFamily="18" charset="0"/>
              <a:ea typeface="+mn-ea"/>
            </a:endParaRPr>
          </a:p>
          <a:p>
            <a:pPr marL="342900" indent="-342900" algn="just">
              <a:lnSpc>
                <a:spcPct val="150000"/>
              </a:lnSpc>
              <a:spcBef>
                <a:spcPct val="0"/>
              </a:spcBef>
              <a:buClrTx/>
              <a:buChar char=" "/>
            </a:pPr>
            <a:r>
              <a:rPr lang="it-IT" altLang="it-IT" sz="2000">
                <a:latin typeface="Palatino Linotype" panose="02040502050505030304" pitchFamily="18" charset="0"/>
                <a:ea typeface="+mn-ea"/>
              </a:rPr>
              <a:t>                                                                 </a:t>
            </a:r>
            <a:endParaRPr lang="it-IT" altLang="it-IT" sz="2000" dirty="0">
              <a:latin typeface="Palatino Linotype" panose="02040502050505030304" pitchFamily="18" charset="0"/>
            </a:endParaRPr>
          </a:p>
        </p:txBody>
      </p:sp>
      <p:sp>
        <p:nvSpPr>
          <p:cNvPr id="4" name="AutoShape 6" descr=" 4">
            <a:extLst>
              <a:ext uri="{FF2B5EF4-FFF2-40B4-BE49-F238E27FC236}">
                <a16:creationId xmlns:a16="http://schemas.microsoft.com/office/drawing/2014/main" id="{F35CE243-217C-4A45-8011-3261202CD5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Rectangle 13" descr=" 12">
            <a:extLst>
              <a:ext uri="{FF2B5EF4-FFF2-40B4-BE49-F238E27FC236}">
                <a16:creationId xmlns:a16="http://schemas.microsoft.com/office/drawing/2014/main" id="{1710CBAA-FCA8-4E14-ABFC-C418D19A6B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324600"/>
            <a:ext cx="9144000" cy="533400"/>
          </a:xfrm>
          <a:prstGeom prst="rect">
            <a:avLst/>
          </a:prstGeom>
          <a:solidFill>
            <a:srgbClr val="007F51"/>
          </a:solidFill>
          <a:ln>
            <a:noFill/>
          </a:ln>
        </p:spPr>
        <p:txBody>
          <a:bodyPr wrap="none" anchor="ctr"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it-IT" altLang="it-IT" sz="1200" dirty="0"/>
              <a:t>15/10/2021		</a:t>
            </a:r>
            <a:r>
              <a:rPr lang="it-IT" altLang="it-IT" sz="12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Sviluppo di un Mokup per la prototipazione di architetture di controllo per Tokamak		</a:t>
            </a:r>
            <a:r>
              <a:rPr lang="it-IT" altLang="it-IT" sz="1200" dirty="0">
                <a:solidFill>
                  <a:schemeClr val="bg1"/>
                </a:solidFill>
                <a:latin typeface="Palatino Linotype" panose="02040502050505030304" pitchFamily="18" charset="0"/>
              </a:rPr>
              <a:t>Pagina </a:t>
            </a:r>
            <a:fld id="{1B9CCA1B-6ACB-479A-B160-6152B8C3A3D1}" type="slidenum">
              <a:rPr lang="it-IT" altLang="it-IT" sz="1200" smtClean="0">
                <a:solidFill>
                  <a:schemeClr val="bg1"/>
                </a:solidFill>
                <a:latin typeface="Palatino Linotype" panose="02040502050505030304" pitchFamily="18" charset="0"/>
              </a:rPr>
              <a:t>78</a:t>
            </a:fld>
            <a:endParaRPr lang="it-IT" altLang="it-IT" sz="1100" dirty="0">
              <a:solidFill>
                <a:schemeClr val="bg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7" name="CasellaDiTesto 6" descr=" 7">
            <a:extLst>
              <a:ext uri="{FF2B5EF4-FFF2-40B4-BE49-F238E27FC236}">
                <a16:creationId xmlns:a16="http://schemas.microsoft.com/office/drawing/2014/main" id="{86B3969F-8049-4D0A-BA6D-ACBDACD5D424}"/>
              </a:ext>
            </a:extLst>
          </p:cNvPr>
          <p:cNvSpPr txBox="1"/>
          <p:nvPr/>
        </p:nvSpPr>
        <p:spPr>
          <a:xfrm>
            <a:off x="225133" y="3162321"/>
            <a:ext cx="8630294" cy="23535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spcBef>
                <a:spcPct val="0"/>
              </a:spcBef>
              <a:buClrTx/>
              <a:buChar char=" "/>
            </a:pPr>
            <a:r>
              <a:rPr lang="it-IT" altLang="it-IT" sz="2000">
                <a:latin typeface="Palatino Linotype" panose="02040502050505030304" pitchFamily="18" charset="0"/>
              </a:rPr>
              <a:t>                                  </a:t>
            </a:r>
            <a:endParaRPr lang="it-IT" altLang="it-IT" sz="2000" dirty="0">
              <a:latin typeface="Palatino Linotype" panose="02040502050505030304" pitchFamily="18" charset="0"/>
            </a:endParaRPr>
          </a:p>
          <a:p>
            <a:pPr marL="342900" indent="-342900" algn="just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 "/>
              <a:defRPr/>
            </a:pPr>
            <a:r>
              <a:rPr kumimoji="0" lang="it-IT" altLang="it-IT" sz="2000" strike="noStrike" kern="1200" cap="none" spc="0" normalizeH="0" noProof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uLnTx/>
                <a:uFillTx/>
                <a:latin typeface="Palatino Linotype" panose="02040502050505030304" pitchFamily="18" charset="0"/>
                <a:ea typeface="+mn-ea"/>
                <a:cs typeface="+mn-cs"/>
              </a:rPr>
              <a:t>            </a:t>
            </a:r>
            <a:r>
              <a:rPr lang="it-IT" altLang="it-IT" sz="2000">
                <a:solidFill>
                  <a:schemeClr val="tx1">
                    <a:lumMod val="100000"/>
                  </a:schemeClr>
                </a:solidFill>
                <a:latin typeface="Palatino Linotype" panose="02040502050505030304" pitchFamily="18" charset="0"/>
              </a:rPr>
              <a:t>  </a:t>
            </a:r>
            <a:r>
              <a:rPr kumimoji="0" lang="it-IT" altLang="it-IT" sz="2000" strike="noStrike" kern="1200" cap="none" spc="0" normalizeH="0" noProof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uLnTx/>
                <a:uFillTx/>
                <a:latin typeface="Palatino Linotype" panose="02040502050505030304" pitchFamily="18" charset="0"/>
                <a:ea typeface="+mn-ea"/>
                <a:cs typeface="+mn-cs"/>
              </a:rPr>
              <a:t>                                         </a:t>
            </a:r>
            <a:endParaRPr kumimoji="0" lang="it-IT" altLang="it-IT" sz="2000" strike="noStrike" kern="1200" cap="none" spc="0" normalizeH="0" noProof="0" dirty="0">
              <a:ln>
                <a:noFill/>
              </a:ln>
              <a:solidFill>
                <a:schemeClr val="tx1">
                  <a:lumMod val="100000"/>
                </a:schemeClr>
              </a:solidFill>
              <a:effectLst/>
              <a:uLnTx/>
              <a:uFillTx/>
              <a:latin typeface="Palatino Linotype" panose="02040502050505030304" pitchFamily="18" charset="0"/>
              <a:ea typeface="+mn-ea"/>
              <a:cs typeface="+mn-cs"/>
            </a:endParaRPr>
          </a:p>
          <a:p>
            <a:pPr marL="342900" indent="-342900" algn="just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 "/>
              <a:defRPr/>
            </a:pPr>
            <a:r>
              <a:rPr kumimoji="0" lang="it-IT" altLang="it-IT" sz="2000" strike="noStrike" kern="1200" cap="none" spc="0" normalizeH="0" noProof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uLnTx/>
                <a:uFillTx/>
                <a:latin typeface="Palatino Linotype" panose="02040502050505030304" pitchFamily="18" charset="0"/>
                <a:ea typeface="+mn-ea"/>
                <a:cs typeface="+mn-cs"/>
              </a:rPr>
              <a:t>                                                </a:t>
            </a:r>
            <a:endParaRPr kumimoji="0" lang="it-IT" altLang="it-IT" sz="2000" strike="noStrike" kern="1200" cap="none" spc="0" normalizeH="0" noProof="0" dirty="0">
              <a:ln>
                <a:noFill/>
              </a:ln>
              <a:solidFill>
                <a:schemeClr val="tx1">
                  <a:lumMod val="100000"/>
                </a:schemeClr>
              </a:solidFill>
              <a:effectLst/>
              <a:uLnTx/>
              <a:uFillTx/>
              <a:latin typeface="Palatino Linotype" panose="02040502050505030304" pitchFamily="18" charset="0"/>
              <a:ea typeface="+mn-ea"/>
              <a:cs typeface="+mn-cs"/>
            </a:endParaRPr>
          </a:p>
          <a:p>
            <a:pPr marL="342900" indent="-342900" algn="just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 "/>
              <a:defRPr/>
            </a:pPr>
            <a:r>
              <a:rPr kumimoji="0" lang="it-IT" altLang="it-IT" sz="2000" strike="noStrike" kern="1200" cap="none" spc="0" normalizeH="0" noProof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uLnTx/>
                <a:uFillTx/>
                <a:latin typeface="Palatino Linotype" panose="02040502050505030304" pitchFamily="18" charset="0"/>
                <a:ea typeface="+mn-ea"/>
                <a:cs typeface="+mn-cs"/>
              </a:rPr>
              <a:t>                                                               </a:t>
            </a:r>
            <a:endParaRPr kumimoji="0" lang="it-IT" altLang="it-IT" sz="2000" strike="noStrike" kern="1200" cap="none" spc="0" normalizeH="0" noProof="0" dirty="0">
              <a:ln>
                <a:noFill/>
              </a:ln>
              <a:solidFill>
                <a:schemeClr val="tx1">
                  <a:lumMod val="100000"/>
                </a:schemeClr>
              </a:solidFill>
              <a:effectLst/>
              <a:uLnTx/>
              <a:uFillTx/>
              <a:latin typeface="Palatino Linotype" panose="02040502050505030304" pitchFamily="18" charset="0"/>
              <a:ea typeface="+mn-ea"/>
              <a:cs typeface="+mn-cs"/>
            </a:endParaRPr>
          </a:p>
          <a:p>
            <a:pPr marL="342900" indent="-342900" algn="just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 "/>
              <a:defRPr/>
            </a:pPr>
            <a:r>
              <a:rPr kumimoji="0" lang="it-IT" altLang="it-IT" sz="2000" strike="noStrike" kern="1200" cap="none" spc="0" normalizeH="0" noProof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uLnTx/>
                <a:uFillTx/>
                <a:latin typeface="Palatino Linotype" panose="02040502050505030304" pitchFamily="18" charset="0"/>
                <a:ea typeface="+mn-ea"/>
                <a:cs typeface="+mn-cs"/>
              </a:rPr>
              <a:t>                                                            </a:t>
            </a:r>
            <a:endParaRPr lang="it-IT" altLang="it-IT" sz="2000" dirty="0">
              <a:latin typeface="Palatino Linotype" panose="02040502050505030304" pitchFamily="18" charset="0"/>
            </a:endParaRPr>
          </a:p>
        </p:txBody>
      </p:sp>
      <p:sp>
        <p:nvSpPr>
          <p:cNvPr id="8" name="Rettangolo 1" descr=" 8">
            <a:extLst>
              <a:ext uri="{FF2B5EF4-FFF2-40B4-BE49-F238E27FC236}">
                <a16:creationId xmlns:a16="http://schemas.microsoft.com/office/drawing/2014/main" id="{9422C13E-1472-4E7D-84A0-F04A21E8A6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573" y="215018"/>
            <a:ext cx="5636479" cy="58477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None/>
            </a:pPr>
            <a:r>
              <a:rPr lang="it-IT" altLang="it-IT" sz="3200" b="1" u="sng" dirty="0">
                <a:solidFill>
                  <a:srgbClr val="007F51"/>
                </a:solidFill>
                <a:latin typeface="Palatino Linotype" panose="02040502050505030304" pitchFamily="18" charset="0"/>
              </a:rPr>
              <a:t>Conclusioni e sviluppi futuri</a:t>
            </a:r>
          </a:p>
        </p:txBody>
      </p:sp>
    </p:spTree>
    <p:extLst>
      <p:ext uri="{BB962C8B-B14F-4D97-AF65-F5344CB8AC3E}">
        <p14:creationId xmlns:p14="http://schemas.microsoft.com/office/powerpoint/2010/main" val="157207256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CasellaDiTesto 7" descr=" 27">
            <a:extLst>
              <a:ext uri="{FF2B5EF4-FFF2-40B4-BE49-F238E27FC236}">
                <a16:creationId xmlns:a16="http://schemas.microsoft.com/office/drawing/2014/main" id="{2073803E-F048-4B48-9DFF-48FD151720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5133" y="945673"/>
            <a:ext cx="8840808" cy="18918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just">
              <a:lnSpc>
                <a:spcPct val="150000"/>
              </a:lnSpc>
              <a:spcBef>
                <a:spcPct val="0"/>
              </a:spcBef>
              <a:buClrTx/>
              <a:buNone/>
            </a:pPr>
            <a:r>
              <a:rPr lang="it-IT" altLang="it-IT" sz="2000" dirty="0">
                <a:latin typeface="Palatino Linotype" panose="02040502050505030304" pitchFamily="18" charset="0"/>
              </a:rPr>
              <a:t>Il progetto sviluppato sin ora:</a:t>
            </a:r>
          </a:p>
          <a:p>
            <a:pPr marL="285750" indent="-285750" algn="just">
              <a:lnSpc>
                <a:spcPct val="150000"/>
              </a:lnSpc>
              <a:spcBef>
                <a:spcPct val="0"/>
              </a:spcBef>
              <a:buClrTx/>
            </a:pPr>
            <a:r>
              <a:rPr lang="it-IT" altLang="it-IT" sz="2000">
                <a:latin typeface="Palatino Linotype" panose="02040502050505030304" pitchFamily="18" charset="0"/>
                <a:ea typeface="+mn-ea"/>
              </a:rPr>
              <a:t>Replica controllo e diagnostiche di base in un Tokamak</a:t>
            </a:r>
          </a:p>
          <a:p>
            <a:pPr marL="342900" indent="-342900" algn="just">
              <a:lnSpc>
                <a:spcPct val="150000"/>
              </a:lnSpc>
              <a:spcBef>
                <a:spcPct val="0"/>
              </a:spcBef>
              <a:buClrTx/>
              <a:buChar char=" "/>
            </a:pPr>
            <a:r>
              <a:rPr lang="it-IT" altLang="it-IT" sz="2000">
                <a:latin typeface="Palatino Linotype" panose="02040502050505030304" pitchFamily="18" charset="0"/>
                <a:ea typeface="+mn-ea"/>
              </a:rPr>
              <a:t>                                                                </a:t>
            </a:r>
            <a:endParaRPr lang="it-IT" altLang="it-IT" sz="2000" dirty="0">
              <a:latin typeface="Palatino Linotype" panose="02040502050505030304" pitchFamily="18" charset="0"/>
              <a:ea typeface="+mn-ea"/>
            </a:endParaRPr>
          </a:p>
          <a:p>
            <a:pPr marL="342900" indent="-342900" algn="just">
              <a:lnSpc>
                <a:spcPct val="150000"/>
              </a:lnSpc>
              <a:spcBef>
                <a:spcPct val="0"/>
              </a:spcBef>
              <a:buClrTx/>
              <a:buChar char=" "/>
            </a:pPr>
            <a:r>
              <a:rPr lang="it-IT" altLang="it-IT" sz="2000">
                <a:latin typeface="Palatino Linotype" panose="02040502050505030304" pitchFamily="18" charset="0"/>
                <a:ea typeface="+mn-ea"/>
              </a:rPr>
              <a:t>                                                                 </a:t>
            </a:r>
            <a:endParaRPr lang="it-IT" altLang="it-IT" sz="2000" dirty="0">
              <a:latin typeface="Palatino Linotype" panose="02040502050505030304" pitchFamily="18" charset="0"/>
            </a:endParaRPr>
          </a:p>
        </p:txBody>
      </p:sp>
      <p:sp>
        <p:nvSpPr>
          <p:cNvPr id="4" name="AutoShape 6" descr=" 4">
            <a:extLst>
              <a:ext uri="{FF2B5EF4-FFF2-40B4-BE49-F238E27FC236}">
                <a16:creationId xmlns:a16="http://schemas.microsoft.com/office/drawing/2014/main" id="{F35CE243-217C-4A45-8011-3261202CD5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Rectangle 13" descr=" 12">
            <a:extLst>
              <a:ext uri="{FF2B5EF4-FFF2-40B4-BE49-F238E27FC236}">
                <a16:creationId xmlns:a16="http://schemas.microsoft.com/office/drawing/2014/main" id="{1710CBAA-FCA8-4E14-ABFC-C418D19A6B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324600"/>
            <a:ext cx="9144000" cy="533400"/>
          </a:xfrm>
          <a:prstGeom prst="rect">
            <a:avLst/>
          </a:prstGeom>
          <a:solidFill>
            <a:srgbClr val="007F51"/>
          </a:solidFill>
          <a:ln>
            <a:noFill/>
          </a:ln>
        </p:spPr>
        <p:txBody>
          <a:bodyPr wrap="none" anchor="ctr"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it-IT" altLang="it-IT" sz="1200" dirty="0"/>
              <a:t>15/10/2021		</a:t>
            </a:r>
            <a:r>
              <a:rPr lang="it-IT" altLang="it-IT" sz="12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Sviluppo di un Mokup per la prototipazione di architetture di controllo per Tokamak		</a:t>
            </a:r>
            <a:r>
              <a:rPr lang="it-IT" altLang="it-IT" sz="1200" dirty="0">
                <a:solidFill>
                  <a:schemeClr val="bg1"/>
                </a:solidFill>
                <a:latin typeface="Palatino Linotype" panose="02040502050505030304" pitchFamily="18" charset="0"/>
              </a:rPr>
              <a:t>Pagina </a:t>
            </a:r>
            <a:fld id="{1B9CCA1B-6ACB-479A-B160-6152B8C3A3D1}" type="slidenum">
              <a:rPr lang="it-IT" altLang="it-IT" sz="1200" smtClean="0">
                <a:solidFill>
                  <a:schemeClr val="bg1"/>
                </a:solidFill>
                <a:latin typeface="Palatino Linotype" panose="02040502050505030304" pitchFamily="18" charset="0"/>
              </a:rPr>
              <a:t>79</a:t>
            </a:fld>
            <a:endParaRPr lang="it-IT" altLang="it-IT" sz="1100" dirty="0">
              <a:solidFill>
                <a:schemeClr val="bg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7" name="CasellaDiTesto 6" descr=" 7">
            <a:extLst>
              <a:ext uri="{FF2B5EF4-FFF2-40B4-BE49-F238E27FC236}">
                <a16:creationId xmlns:a16="http://schemas.microsoft.com/office/drawing/2014/main" id="{86B3969F-8049-4D0A-BA6D-ACBDACD5D424}"/>
              </a:ext>
            </a:extLst>
          </p:cNvPr>
          <p:cNvSpPr txBox="1"/>
          <p:nvPr/>
        </p:nvSpPr>
        <p:spPr>
          <a:xfrm>
            <a:off x="225133" y="3162321"/>
            <a:ext cx="8630294" cy="23535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spcBef>
                <a:spcPct val="0"/>
              </a:spcBef>
              <a:buClrTx/>
              <a:buChar char=" "/>
            </a:pPr>
            <a:r>
              <a:rPr lang="it-IT" altLang="it-IT" sz="2000">
                <a:latin typeface="Palatino Linotype" panose="02040502050505030304" pitchFamily="18" charset="0"/>
              </a:rPr>
              <a:t>                                  </a:t>
            </a:r>
            <a:endParaRPr lang="it-IT" altLang="it-IT" sz="2000" dirty="0">
              <a:latin typeface="Palatino Linotype" panose="02040502050505030304" pitchFamily="18" charset="0"/>
            </a:endParaRPr>
          </a:p>
          <a:p>
            <a:pPr marL="342900" indent="-342900" algn="just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 "/>
              <a:defRPr/>
            </a:pPr>
            <a:r>
              <a:rPr kumimoji="0" lang="it-IT" altLang="it-IT" sz="2000" strike="noStrike" kern="1200" cap="none" spc="0" normalizeH="0" noProof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uLnTx/>
                <a:uFillTx/>
                <a:latin typeface="Palatino Linotype" panose="02040502050505030304" pitchFamily="18" charset="0"/>
                <a:ea typeface="+mn-ea"/>
                <a:cs typeface="+mn-cs"/>
              </a:rPr>
              <a:t>            </a:t>
            </a:r>
            <a:r>
              <a:rPr lang="it-IT" altLang="it-IT" sz="2000">
                <a:solidFill>
                  <a:schemeClr val="tx1">
                    <a:lumMod val="100000"/>
                  </a:schemeClr>
                </a:solidFill>
                <a:latin typeface="Palatino Linotype" panose="02040502050505030304" pitchFamily="18" charset="0"/>
              </a:rPr>
              <a:t>  </a:t>
            </a:r>
            <a:r>
              <a:rPr kumimoji="0" lang="it-IT" altLang="it-IT" sz="2000" strike="noStrike" kern="1200" cap="none" spc="0" normalizeH="0" noProof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uLnTx/>
                <a:uFillTx/>
                <a:latin typeface="Palatino Linotype" panose="02040502050505030304" pitchFamily="18" charset="0"/>
                <a:ea typeface="+mn-ea"/>
                <a:cs typeface="+mn-cs"/>
              </a:rPr>
              <a:t>                                         </a:t>
            </a:r>
            <a:endParaRPr kumimoji="0" lang="it-IT" altLang="it-IT" sz="2000" strike="noStrike" kern="1200" cap="none" spc="0" normalizeH="0" noProof="0" dirty="0">
              <a:ln>
                <a:noFill/>
              </a:ln>
              <a:solidFill>
                <a:schemeClr val="tx1">
                  <a:lumMod val="100000"/>
                </a:schemeClr>
              </a:solidFill>
              <a:effectLst/>
              <a:uLnTx/>
              <a:uFillTx/>
              <a:latin typeface="Palatino Linotype" panose="02040502050505030304" pitchFamily="18" charset="0"/>
              <a:ea typeface="+mn-ea"/>
              <a:cs typeface="+mn-cs"/>
            </a:endParaRPr>
          </a:p>
          <a:p>
            <a:pPr marL="342900" indent="-342900" algn="just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 "/>
              <a:defRPr/>
            </a:pPr>
            <a:r>
              <a:rPr kumimoji="0" lang="it-IT" altLang="it-IT" sz="2000" strike="noStrike" kern="1200" cap="none" spc="0" normalizeH="0" noProof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uLnTx/>
                <a:uFillTx/>
                <a:latin typeface="Palatino Linotype" panose="02040502050505030304" pitchFamily="18" charset="0"/>
                <a:ea typeface="+mn-ea"/>
                <a:cs typeface="+mn-cs"/>
              </a:rPr>
              <a:t>                                                </a:t>
            </a:r>
            <a:endParaRPr kumimoji="0" lang="it-IT" altLang="it-IT" sz="2000" strike="noStrike" kern="1200" cap="none" spc="0" normalizeH="0" noProof="0" dirty="0">
              <a:ln>
                <a:noFill/>
              </a:ln>
              <a:solidFill>
                <a:schemeClr val="tx1">
                  <a:lumMod val="100000"/>
                </a:schemeClr>
              </a:solidFill>
              <a:effectLst/>
              <a:uLnTx/>
              <a:uFillTx/>
              <a:latin typeface="Palatino Linotype" panose="02040502050505030304" pitchFamily="18" charset="0"/>
              <a:ea typeface="+mn-ea"/>
              <a:cs typeface="+mn-cs"/>
            </a:endParaRPr>
          </a:p>
          <a:p>
            <a:pPr marL="342900" indent="-342900" algn="just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 "/>
              <a:defRPr/>
            </a:pPr>
            <a:r>
              <a:rPr kumimoji="0" lang="it-IT" altLang="it-IT" sz="2000" strike="noStrike" kern="1200" cap="none" spc="0" normalizeH="0" noProof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uLnTx/>
                <a:uFillTx/>
                <a:latin typeface="Palatino Linotype" panose="02040502050505030304" pitchFamily="18" charset="0"/>
                <a:ea typeface="+mn-ea"/>
                <a:cs typeface="+mn-cs"/>
              </a:rPr>
              <a:t>                                                               </a:t>
            </a:r>
            <a:endParaRPr kumimoji="0" lang="it-IT" altLang="it-IT" sz="2000" strike="noStrike" kern="1200" cap="none" spc="0" normalizeH="0" noProof="0" dirty="0">
              <a:ln>
                <a:noFill/>
              </a:ln>
              <a:solidFill>
                <a:schemeClr val="tx1">
                  <a:lumMod val="100000"/>
                </a:schemeClr>
              </a:solidFill>
              <a:effectLst/>
              <a:uLnTx/>
              <a:uFillTx/>
              <a:latin typeface="Palatino Linotype" panose="02040502050505030304" pitchFamily="18" charset="0"/>
              <a:ea typeface="+mn-ea"/>
              <a:cs typeface="+mn-cs"/>
            </a:endParaRPr>
          </a:p>
          <a:p>
            <a:pPr marL="342900" indent="-342900" algn="just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 "/>
              <a:defRPr/>
            </a:pPr>
            <a:r>
              <a:rPr kumimoji="0" lang="it-IT" altLang="it-IT" sz="2000" strike="noStrike" kern="1200" cap="none" spc="0" normalizeH="0" noProof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uLnTx/>
                <a:uFillTx/>
                <a:latin typeface="Palatino Linotype" panose="02040502050505030304" pitchFamily="18" charset="0"/>
                <a:ea typeface="+mn-ea"/>
                <a:cs typeface="+mn-cs"/>
              </a:rPr>
              <a:t>                                                            </a:t>
            </a:r>
            <a:endParaRPr lang="it-IT" altLang="it-IT" sz="2000" dirty="0">
              <a:latin typeface="Palatino Linotype" panose="02040502050505030304" pitchFamily="18" charset="0"/>
            </a:endParaRPr>
          </a:p>
        </p:txBody>
      </p:sp>
      <p:sp>
        <p:nvSpPr>
          <p:cNvPr id="8" name="Rettangolo 1" descr=" 8">
            <a:extLst>
              <a:ext uri="{FF2B5EF4-FFF2-40B4-BE49-F238E27FC236}">
                <a16:creationId xmlns:a16="http://schemas.microsoft.com/office/drawing/2014/main" id="{9422C13E-1472-4E7D-84A0-F04A21E8A6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573" y="215018"/>
            <a:ext cx="5636479" cy="58477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None/>
            </a:pPr>
            <a:r>
              <a:rPr lang="it-IT" altLang="it-IT" sz="3200" b="1" u="sng" dirty="0">
                <a:solidFill>
                  <a:srgbClr val="007F51"/>
                </a:solidFill>
                <a:latin typeface="Palatino Linotype" panose="02040502050505030304" pitchFamily="18" charset="0"/>
              </a:rPr>
              <a:t>Conclusioni e sviluppi futuri</a:t>
            </a:r>
          </a:p>
        </p:txBody>
      </p:sp>
    </p:spTree>
    <p:extLst>
      <p:ext uri="{BB962C8B-B14F-4D97-AF65-F5344CB8AC3E}">
        <p14:creationId xmlns:p14="http://schemas.microsoft.com/office/powerpoint/2010/main" val="36650842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ttangolo 1">
            <a:extLst>
              <a:ext uri="{FF2B5EF4-FFF2-40B4-BE49-F238E27FC236}">
                <a16:creationId xmlns:a16="http://schemas.microsoft.com/office/drawing/2014/main" id="{207DBE64-051E-4791-BB45-3EA8284E20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573" y="215018"/>
            <a:ext cx="2985113" cy="58477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it-IT" altLang="it-IT" sz="3200" b="1" u="sng" dirty="0">
                <a:solidFill>
                  <a:srgbClr val="007F51"/>
                </a:solidFill>
                <a:latin typeface="Palatino Linotype" panose="02040502050505030304" pitchFamily="18" charset="0"/>
              </a:rPr>
              <a:t>Collaborazioni</a:t>
            </a:r>
          </a:p>
        </p:txBody>
      </p:sp>
      <p:sp>
        <p:nvSpPr>
          <p:cNvPr id="27" name="CasellaDiTesto 7">
            <a:extLst>
              <a:ext uri="{FF2B5EF4-FFF2-40B4-BE49-F238E27FC236}">
                <a16:creationId xmlns:a16="http://schemas.microsoft.com/office/drawing/2014/main" id="{2073803E-F048-4B48-9DFF-48FD151720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8573" y="723522"/>
            <a:ext cx="8696401" cy="2958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just">
              <a:lnSpc>
                <a:spcPct val="150000"/>
              </a:lnSpc>
              <a:spcBef>
                <a:spcPct val="0"/>
              </a:spcBef>
              <a:buClrTx/>
              <a:buFontTx/>
              <a:buNone/>
            </a:pPr>
            <a:r>
              <a:rPr lang="it-IT" altLang="it-IT" sz="1800" dirty="0">
                <a:latin typeface="Palatino Linotype" panose="02040502050505030304" pitchFamily="18" charset="0"/>
              </a:rPr>
              <a:t>Il progetto si colloca nell’ambito delle tecniche di controllo per impianti Tokamak, realizzata in collaborazione con il centro ricerche ENEA (Ente Nazionale per l’Energia e l’Ambiente) di Frascati e coordinato dal gruppo CODAS (Control and Data </a:t>
            </a:r>
            <a:r>
              <a:rPr lang="it-IT" altLang="it-IT" sz="1800" dirty="0" err="1">
                <a:latin typeface="Palatino Linotype" panose="02040502050505030304" pitchFamily="18" charset="0"/>
              </a:rPr>
              <a:t>Acquisition</a:t>
            </a:r>
            <a:r>
              <a:rPr lang="it-IT" altLang="it-IT" sz="1800" dirty="0">
                <a:latin typeface="Palatino Linotype" panose="02040502050505030304" pitchFamily="18" charset="0"/>
              </a:rPr>
              <a:t> System).</a:t>
            </a:r>
          </a:p>
          <a:p>
            <a:pPr algn="just">
              <a:lnSpc>
                <a:spcPct val="150000"/>
              </a:lnSpc>
              <a:spcBef>
                <a:spcPct val="0"/>
              </a:spcBef>
              <a:buClrTx/>
              <a:buFontTx/>
              <a:buNone/>
            </a:pPr>
            <a:r>
              <a:rPr lang="it-IT" altLang="it-IT" sz="1800" dirty="0">
                <a:latin typeface="Palatino Linotype" panose="02040502050505030304" pitchFamily="18" charset="0"/>
              </a:rPr>
              <a:t>L’obiettivo del gruppo di ricerca è di ricreare in laboratorio le dinamiche elettromagnetiche di un impianto Tokamak e testare architetture e algoritmi di controllo.</a:t>
            </a:r>
            <a:endParaRPr lang="it-IT" altLang="it-IT" sz="1600" b="1" dirty="0">
              <a:latin typeface="Palatino Linotype" panose="02040502050505030304" pitchFamily="18" charset="0"/>
            </a:endParaRPr>
          </a:p>
        </p:txBody>
      </p:sp>
      <p:pic>
        <p:nvPicPr>
          <p:cNvPr id="1026" name="Picture 2" descr="Intranet ENEA">
            <a:extLst>
              <a:ext uri="{FF2B5EF4-FFF2-40B4-BE49-F238E27FC236}">
                <a16:creationId xmlns:a16="http://schemas.microsoft.com/office/drawing/2014/main" id="{2E1E0905-16BF-42D4-BBC0-8E2936785B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573" y="3942413"/>
            <a:ext cx="4083823" cy="1877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34CFDB87-E484-49DD-88E1-4A4C009CEF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6577" y="3429000"/>
            <a:ext cx="3282846" cy="2462135"/>
          </a:xfrm>
          <a:prstGeom prst="rect">
            <a:avLst/>
          </a:prstGeom>
        </p:spPr>
      </p:pic>
      <p:sp>
        <p:nvSpPr>
          <p:cNvPr id="4" name="AutoShape 6" descr="Una simulazione mostra l&amp;#39;efficienza di un reattore a fusione nucleare">
            <a:extLst>
              <a:ext uri="{FF2B5EF4-FFF2-40B4-BE49-F238E27FC236}">
                <a16:creationId xmlns:a16="http://schemas.microsoft.com/office/drawing/2014/main" id="{F35CE243-217C-4A45-8011-3261202CD5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Rectangle 13">
            <a:extLst>
              <a:ext uri="{FF2B5EF4-FFF2-40B4-BE49-F238E27FC236}">
                <a16:creationId xmlns:a16="http://schemas.microsoft.com/office/drawing/2014/main" id="{994018CC-9851-4771-9008-5CCBA685FE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324600"/>
            <a:ext cx="9144000" cy="533400"/>
          </a:xfrm>
          <a:prstGeom prst="rect">
            <a:avLst/>
          </a:prstGeom>
          <a:solidFill>
            <a:srgbClr val="007F51"/>
          </a:solidFill>
          <a:ln>
            <a:noFill/>
          </a:ln>
        </p:spPr>
        <p:txBody>
          <a:bodyPr wrap="none" anchor="ctr"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it-IT" altLang="it-IT" sz="1200" dirty="0"/>
              <a:t>15/10/2021		</a:t>
            </a:r>
            <a:r>
              <a:rPr lang="it-IT" altLang="it-IT" sz="12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Sviluppo di un Mokup per la prototipazione di architetture di controllo per Tokamak		</a:t>
            </a:r>
            <a:r>
              <a:rPr lang="it-IT" altLang="it-IT" sz="1200" dirty="0">
                <a:solidFill>
                  <a:schemeClr val="bg1"/>
                </a:solidFill>
                <a:latin typeface="Palatino Linotype" panose="02040502050505030304" pitchFamily="18" charset="0"/>
              </a:rPr>
              <a:t>Pagina </a:t>
            </a:r>
            <a:fld id="{1B9CCA1B-6ACB-479A-B160-6152B8C3A3D1}" type="slidenum">
              <a:rPr lang="it-IT" altLang="it-IT" sz="1200" smtClean="0">
                <a:solidFill>
                  <a:schemeClr val="bg1"/>
                </a:solidFill>
                <a:latin typeface="Palatino Linotype" panose="02040502050505030304" pitchFamily="18" charset="0"/>
              </a:rPr>
              <a:t>8</a:t>
            </a:fld>
            <a:endParaRPr lang="it-IT" altLang="it-IT" sz="1100" dirty="0">
              <a:solidFill>
                <a:schemeClr val="bg1"/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798451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CasellaDiTesto 7" descr=" 27">
            <a:extLst>
              <a:ext uri="{FF2B5EF4-FFF2-40B4-BE49-F238E27FC236}">
                <a16:creationId xmlns:a16="http://schemas.microsoft.com/office/drawing/2014/main" id="{2073803E-F048-4B48-9DFF-48FD151720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5133" y="945673"/>
            <a:ext cx="8840808" cy="18918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just">
              <a:lnSpc>
                <a:spcPct val="150000"/>
              </a:lnSpc>
              <a:spcBef>
                <a:spcPct val="0"/>
              </a:spcBef>
              <a:buClrTx/>
              <a:buNone/>
            </a:pPr>
            <a:r>
              <a:rPr lang="it-IT" altLang="it-IT" sz="2000" dirty="0">
                <a:latin typeface="Palatino Linotype" panose="02040502050505030304" pitchFamily="18" charset="0"/>
              </a:rPr>
              <a:t>Il progetto sviluppato sin ora:</a:t>
            </a:r>
          </a:p>
          <a:p>
            <a:pPr marL="285750" indent="-285750" algn="just">
              <a:lnSpc>
                <a:spcPct val="150000"/>
              </a:lnSpc>
              <a:spcBef>
                <a:spcPct val="0"/>
              </a:spcBef>
              <a:buClrTx/>
            </a:pPr>
            <a:r>
              <a:rPr lang="it-IT" altLang="it-IT" sz="2000">
                <a:latin typeface="Palatino Linotype" panose="02040502050505030304" pitchFamily="18" charset="0"/>
                <a:ea typeface="+mn-ea"/>
              </a:rPr>
              <a:t>Replica controllo e diagnostiche di base in un Tokamak</a:t>
            </a:r>
          </a:p>
          <a:p>
            <a:pPr marL="285750" indent="-285750" algn="just">
              <a:lnSpc>
                <a:spcPct val="150000"/>
              </a:lnSpc>
              <a:spcBef>
                <a:spcPct val="0"/>
              </a:spcBef>
              <a:buClrTx/>
            </a:pPr>
            <a:r>
              <a:rPr lang="it-IT" altLang="it-IT" sz="2000">
                <a:latin typeface="Palatino Linotype" panose="02040502050505030304" pitchFamily="18" charset="0"/>
                <a:ea typeface="+mn-ea"/>
              </a:rPr>
              <a:t>Permette un controllo seriale attraverso un device esterno (EMP)</a:t>
            </a:r>
          </a:p>
          <a:p>
            <a:pPr marL="342900" indent="-342900" algn="just">
              <a:lnSpc>
                <a:spcPct val="150000"/>
              </a:lnSpc>
              <a:spcBef>
                <a:spcPct val="0"/>
              </a:spcBef>
              <a:buClrTx/>
              <a:buChar char=" "/>
            </a:pPr>
            <a:r>
              <a:rPr lang="it-IT" altLang="it-IT" sz="2000">
                <a:latin typeface="Palatino Linotype" panose="02040502050505030304" pitchFamily="18" charset="0"/>
                <a:ea typeface="+mn-ea"/>
              </a:rPr>
              <a:t>                                                                 </a:t>
            </a:r>
            <a:endParaRPr lang="it-IT" altLang="it-IT" sz="2000" dirty="0">
              <a:latin typeface="Palatino Linotype" panose="02040502050505030304" pitchFamily="18" charset="0"/>
            </a:endParaRPr>
          </a:p>
        </p:txBody>
      </p:sp>
      <p:sp>
        <p:nvSpPr>
          <p:cNvPr id="4" name="AutoShape 6" descr=" 4">
            <a:extLst>
              <a:ext uri="{FF2B5EF4-FFF2-40B4-BE49-F238E27FC236}">
                <a16:creationId xmlns:a16="http://schemas.microsoft.com/office/drawing/2014/main" id="{F35CE243-217C-4A45-8011-3261202CD5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Rectangle 13" descr=" 12">
            <a:extLst>
              <a:ext uri="{FF2B5EF4-FFF2-40B4-BE49-F238E27FC236}">
                <a16:creationId xmlns:a16="http://schemas.microsoft.com/office/drawing/2014/main" id="{1710CBAA-FCA8-4E14-ABFC-C418D19A6B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324600"/>
            <a:ext cx="9144000" cy="533400"/>
          </a:xfrm>
          <a:prstGeom prst="rect">
            <a:avLst/>
          </a:prstGeom>
          <a:solidFill>
            <a:srgbClr val="007F51"/>
          </a:solidFill>
          <a:ln>
            <a:noFill/>
          </a:ln>
        </p:spPr>
        <p:txBody>
          <a:bodyPr wrap="none" anchor="ctr"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it-IT" altLang="it-IT" sz="1200" dirty="0"/>
              <a:t>15/10/2021		</a:t>
            </a:r>
            <a:r>
              <a:rPr lang="it-IT" altLang="it-IT" sz="12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Sviluppo di un Mokup per la prototipazione di architetture di controllo per Tokamak		</a:t>
            </a:r>
            <a:r>
              <a:rPr lang="it-IT" altLang="it-IT" sz="1200" dirty="0">
                <a:solidFill>
                  <a:schemeClr val="bg1"/>
                </a:solidFill>
                <a:latin typeface="Palatino Linotype" panose="02040502050505030304" pitchFamily="18" charset="0"/>
              </a:rPr>
              <a:t>Pagina </a:t>
            </a:r>
            <a:fld id="{1B9CCA1B-6ACB-479A-B160-6152B8C3A3D1}" type="slidenum">
              <a:rPr lang="it-IT" altLang="it-IT" sz="1200" smtClean="0">
                <a:solidFill>
                  <a:schemeClr val="bg1"/>
                </a:solidFill>
                <a:latin typeface="Palatino Linotype" panose="02040502050505030304" pitchFamily="18" charset="0"/>
              </a:rPr>
              <a:t>80</a:t>
            </a:fld>
            <a:endParaRPr lang="it-IT" altLang="it-IT" sz="1100" dirty="0">
              <a:solidFill>
                <a:schemeClr val="bg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7" name="CasellaDiTesto 6" descr=" 7">
            <a:extLst>
              <a:ext uri="{FF2B5EF4-FFF2-40B4-BE49-F238E27FC236}">
                <a16:creationId xmlns:a16="http://schemas.microsoft.com/office/drawing/2014/main" id="{86B3969F-8049-4D0A-BA6D-ACBDACD5D424}"/>
              </a:ext>
            </a:extLst>
          </p:cNvPr>
          <p:cNvSpPr txBox="1"/>
          <p:nvPr/>
        </p:nvSpPr>
        <p:spPr>
          <a:xfrm>
            <a:off x="225133" y="3162321"/>
            <a:ext cx="8630294" cy="23535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spcBef>
                <a:spcPct val="0"/>
              </a:spcBef>
              <a:buClrTx/>
              <a:buChar char=" "/>
            </a:pPr>
            <a:r>
              <a:rPr lang="it-IT" altLang="it-IT" sz="2000">
                <a:latin typeface="Palatino Linotype" panose="02040502050505030304" pitchFamily="18" charset="0"/>
              </a:rPr>
              <a:t>                                  </a:t>
            </a:r>
            <a:endParaRPr lang="it-IT" altLang="it-IT" sz="2000" dirty="0">
              <a:latin typeface="Palatino Linotype" panose="02040502050505030304" pitchFamily="18" charset="0"/>
            </a:endParaRPr>
          </a:p>
          <a:p>
            <a:pPr marL="342900" indent="-342900" algn="just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 "/>
              <a:defRPr/>
            </a:pPr>
            <a:r>
              <a:rPr kumimoji="0" lang="it-IT" altLang="it-IT" sz="2000" strike="noStrike" kern="1200" cap="none" spc="0" normalizeH="0" noProof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uLnTx/>
                <a:uFillTx/>
                <a:latin typeface="Palatino Linotype" panose="02040502050505030304" pitchFamily="18" charset="0"/>
                <a:ea typeface="+mn-ea"/>
                <a:cs typeface="+mn-cs"/>
              </a:rPr>
              <a:t>            </a:t>
            </a:r>
            <a:r>
              <a:rPr lang="it-IT" altLang="it-IT" sz="2000">
                <a:solidFill>
                  <a:schemeClr val="tx1">
                    <a:lumMod val="100000"/>
                  </a:schemeClr>
                </a:solidFill>
                <a:latin typeface="Palatino Linotype" panose="02040502050505030304" pitchFamily="18" charset="0"/>
              </a:rPr>
              <a:t>  </a:t>
            </a:r>
            <a:r>
              <a:rPr kumimoji="0" lang="it-IT" altLang="it-IT" sz="2000" strike="noStrike" kern="1200" cap="none" spc="0" normalizeH="0" noProof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uLnTx/>
                <a:uFillTx/>
                <a:latin typeface="Palatino Linotype" panose="02040502050505030304" pitchFamily="18" charset="0"/>
                <a:ea typeface="+mn-ea"/>
                <a:cs typeface="+mn-cs"/>
              </a:rPr>
              <a:t>                                         </a:t>
            </a:r>
            <a:endParaRPr kumimoji="0" lang="it-IT" altLang="it-IT" sz="2000" strike="noStrike" kern="1200" cap="none" spc="0" normalizeH="0" noProof="0" dirty="0">
              <a:ln>
                <a:noFill/>
              </a:ln>
              <a:solidFill>
                <a:schemeClr val="tx1">
                  <a:lumMod val="100000"/>
                </a:schemeClr>
              </a:solidFill>
              <a:effectLst/>
              <a:uLnTx/>
              <a:uFillTx/>
              <a:latin typeface="Palatino Linotype" panose="02040502050505030304" pitchFamily="18" charset="0"/>
              <a:ea typeface="+mn-ea"/>
              <a:cs typeface="+mn-cs"/>
            </a:endParaRPr>
          </a:p>
          <a:p>
            <a:pPr marL="342900" indent="-342900" algn="just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 "/>
              <a:defRPr/>
            </a:pPr>
            <a:r>
              <a:rPr kumimoji="0" lang="it-IT" altLang="it-IT" sz="2000" strike="noStrike" kern="1200" cap="none" spc="0" normalizeH="0" noProof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uLnTx/>
                <a:uFillTx/>
                <a:latin typeface="Palatino Linotype" panose="02040502050505030304" pitchFamily="18" charset="0"/>
                <a:ea typeface="+mn-ea"/>
                <a:cs typeface="+mn-cs"/>
              </a:rPr>
              <a:t>                                                </a:t>
            </a:r>
            <a:endParaRPr kumimoji="0" lang="it-IT" altLang="it-IT" sz="2000" strike="noStrike" kern="1200" cap="none" spc="0" normalizeH="0" noProof="0" dirty="0">
              <a:ln>
                <a:noFill/>
              </a:ln>
              <a:solidFill>
                <a:schemeClr val="tx1">
                  <a:lumMod val="100000"/>
                </a:schemeClr>
              </a:solidFill>
              <a:effectLst/>
              <a:uLnTx/>
              <a:uFillTx/>
              <a:latin typeface="Palatino Linotype" panose="02040502050505030304" pitchFamily="18" charset="0"/>
              <a:ea typeface="+mn-ea"/>
              <a:cs typeface="+mn-cs"/>
            </a:endParaRPr>
          </a:p>
          <a:p>
            <a:pPr marL="342900" indent="-342900" algn="just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 "/>
              <a:defRPr/>
            </a:pPr>
            <a:r>
              <a:rPr kumimoji="0" lang="it-IT" altLang="it-IT" sz="2000" strike="noStrike" kern="1200" cap="none" spc="0" normalizeH="0" noProof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uLnTx/>
                <a:uFillTx/>
                <a:latin typeface="Palatino Linotype" panose="02040502050505030304" pitchFamily="18" charset="0"/>
                <a:ea typeface="+mn-ea"/>
                <a:cs typeface="+mn-cs"/>
              </a:rPr>
              <a:t>                                                               </a:t>
            </a:r>
            <a:endParaRPr kumimoji="0" lang="it-IT" altLang="it-IT" sz="2000" strike="noStrike" kern="1200" cap="none" spc="0" normalizeH="0" noProof="0" dirty="0">
              <a:ln>
                <a:noFill/>
              </a:ln>
              <a:solidFill>
                <a:schemeClr val="tx1">
                  <a:lumMod val="100000"/>
                </a:schemeClr>
              </a:solidFill>
              <a:effectLst/>
              <a:uLnTx/>
              <a:uFillTx/>
              <a:latin typeface="Palatino Linotype" panose="02040502050505030304" pitchFamily="18" charset="0"/>
              <a:ea typeface="+mn-ea"/>
              <a:cs typeface="+mn-cs"/>
            </a:endParaRPr>
          </a:p>
          <a:p>
            <a:pPr marL="342900" indent="-342900" algn="just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 "/>
              <a:defRPr/>
            </a:pPr>
            <a:r>
              <a:rPr kumimoji="0" lang="it-IT" altLang="it-IT" sz="2000" strike="noStrike" kern="1200" cap="none" spc="0" normalizeH="0" noProof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uLnTx/>
                <a:uFillTx/>
                <a:latin typeface="Palatino Linotype" panose="02040502050505030304" pitchFamily="18" charset="0"/>
                <a:ea typeface="+mn-ea"/>
                <a:cs typeface="+mn-cs"/>
              </a:rPr>
              <a:t>                                                            </a:t>
            </a:r>
            <a:endParaRPr lang="it-IT" altLang="it-IT" sz="2000" dirty="0">
              <a:latin typeface="Palatino Linotype" panose="02040502050505030304" pitchFamily="18" charset="0"/>
            </a:endParaRPr>
          </a:p>
        </p:txBody>
      </p:sp>
      <p:sp>
        <p:nvSpPr>
          <p:cNvPr id="8" name="Rettangolo 1" descr=" 8">
            <a:extLst>
              <a:ext uri="{FF2B5EF4-FFF2-40B4-BE49-F238E27FC236}">
                <a16:creationId xmlns:a16="http://schemas.microsoft.com/office/drawing/2014/main" id="{9422C13E-1472-4E7D-84A0-F04A21E8A6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573" y="215018"/>
            <a:ext cx="5636479" cy="58477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None/>
            </a:pPr>
            <a:r>
              <a:rPr lang="it-IT" altLang="it-IT" sz="3200" b="1" u="sng" dirty="0">
                <a:solidFill>
                  <a:srgbClr val="007F51"/>
                </a:solidFill>
                <a:latin typeface="Palatino Linotype" panose="02040502050505030304" pitchFamily="18" charset="0"/>
              </a:rPr>
              <a:t>Conclusioni e sviluppi futuri</a:t>
            </a:r>
          </a:p>
        </p:txBody>
      </p:sp>
    </p:spTree>
    <p:extLst>
      <p:ext uri="{BB962C8B-B14F-4D97-AF65-F5344CB8AC3E}">
        <p14:creationId xmlns:p14="http://schemas.microsoft.com/office/powerpoint/2010/main" val="409425667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CasellaDiTesto 7" descr=" 27">
            <a:extLst>
              <a:ext uri="{FF2B5EF4-FFF2-40B4-BE49-F238E27FC236}">
                <a16:creationId xmlns:a16="http://schemas.microsoft.com/office/drawing/2014/main" id="{2073803E-F048-4B48-9DFF-48FD151720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5133" y="945673"/>
            <a:ext cx="8840808" cy="23535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just">
              <a:lnSpc>
                <a:spcPct val="150000"/>
              </a:lnSpc>
              <a:spcBef>
                <a:spcPct val="0"/>
              </a:spcBef>
              <a:buClrTx/>
              <a:buNone/>
            </a:pPr>
            <a:r>
              <a:rPr lang="it-IT" altLang="it-IT" sz="2000" dirty="0">
                <a:latin typeface="Palatino Linotype" panose="02040502050505030304" pitchFamily="18" charset="0"/>
              </a:rPr>
              <a:t>Il progetto sviluppato sin ora:</a:t>
            </a:r>
          </a:p>
          <a:p>
            <a:pPr marL="285750" indent="-285750" algn="just">
              <a:lnSpc>
                <a:spcPct val="150000"/>
              </a:lnSpc>
              <a:spcBef>
                <a:spcPct val="0"/>
              </a:spcBef>
              <a:buClrTx/>
            </a:pPr>
            <a:r>
              <a:rPr lang="it-IT" altLang="it-IT" sz="2000">
                <a:latin typeface="Palatino Linotype" panose="02040502050505030304" pitchFamily="18" charset="0"/>
                <a:ea typeface="+mn-ea"/>
              </a:rPr>
              <a:t>Replica controllo e diagnostiche di base in un Tokamak</a:t>
            </a:r>
          </a:p>
          <a:p>
            <a:pPr marL="285750" indent="-285750" algn="just">
              <a:lnSpc>
                <a:spcPct val="150000"/>
              </a:lnSpc>
              <a:spcBef>
                <a:spcPct val="0"/>
              </a:spcBef>
              <a:buClrTx/>
            </a:pPr>
            <a:r>
              <a:rPr lang="it-IT" altLang="it-IT" sz="2000">
                <a:latin typeface="Palatino Linotype" panose="02040502050505030304" pitchFamily="18" charset="0"/>
                <a:ea typeface="+mn-ea"/>
              </a:rPr>
              <a:t>Permette un controllo seriale attraverso un device esterno (EMP)</a:t>
            </a:r>
          </a:p>
          <a:p>
            <a:pPr marL="285750" indent="-285750" algn="just">
              <a:lnSpc>
                <a:spcPct val="150000"/>
              </a:lnSpc>
              <a:spcBef>
                <a:spcPct val="0"/>
              </a:spcBef>
              <a:buClrTx/>
            </a:pPr>
            <a:r>
              <a:rPr lang="it-IT" altLang="it-IT" sz="2000">
                <a:latin typeface="Palatino Linotype" panose="02040502050505030304" pitchFamily="18" charset="0"/>
                <a:ea typeface="+mn-ea"/>
              </a:rPr>
              <a:t>Ammette di osservare in «streaming» l’evoluzione dell’esperimento</a:t>
            </a:r>
            <a:endParaRPr lang="it-IT" altLang="it-IT" sz="2000" dirty="0">
              <a:latin typeface="Palatino Linotype" panose="02040502050505030304" pitchFamily="18" charset="0"/>
            </a:endParaRPr>
          </a:p>
        </p:txBody>
      </p:sp>
      <p:sp>
        <p:nvSpPr>
          <p:cNvPr id="4" name="AutoShape 6" descr=" 4">
            <a:extLst>
              <a:ext uri="{FF2B5EF4-FFF2-40B4-BE49-F238E27FC236}">
                <a16:creationId xmlns:a16="http://schemas.microsoft.com/office/drawing/2014/main" id="{F35CE243-217C-4A45-8011-3261202CD5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Rectangle 13" descr=" 12">
            <a:extLst>
              <a:ext uri="{FF2B5EF4-FFF2-40B4-BE49-F238E27FC236}">
                <a16:creationId xmlns:a16="http://schemas.microsoft.com/office/drawing/2014/main" id="{1710CBAA-FCA8-4E14-ABFC-C418D19A6B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324600"/>
            <a:ext cx="9144000" cy="533400"/>
          </a:xfrm>
          <a:prstGeom prst="rect">
            <a:avLst/>
          </a:prstGeom>
          <a:solidFill>
            <a:srgbClr val="007F51"/>
          </a:solidFill>
          <a:ln>
            <a:noFill/>
          </a:ln>
        </p:spPr>
        <p:txBody>
          <a:bodyPr wrap="none" anchor="ctr"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it-IT" altLang="it-IT" sz="1200" dirty="0"/>
              <a:t>15/10/2021		</a:t>
            </a:r>
            <a:r>
              <a:rPr lang="it-IT" altLang="it-IT" sz="12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Sviluppo di un Mokup per la prototipazione di architetture di controllo per Tokamak		</a:t>
            </a:r>
            <a:r>
              <a:rPr lang="it-IT" altLang="it-IT" sz="1200" dirty="0">
                <a:solidFill>
                  <a:schemeClr val="bg1"/>
                </a:solidFill>
                <a:latin typeface="Palatino Linotype" panose="02040502050505030304" pitchFamily="18" charset="0"/>
              </a:rPr>
              <a:t>Pagina </a:t>
            </a:r>
            <a:fld id="{1B9CCA1B-6ACB-479A-B160-6152B8C3A3D1}" type="slidenum">
              <a:rPr lang="it-IT" altLang="it-IT" sz="1200" smtClean="0">
                <a:solidFill>
                  <a:schemeClr val="bg1"/>
                </a:solidFill>
                <a:latin typeface="Palatino Linotype" panose="02040502050505030304" pitchFamily="18" charset="0"/>
              </a:rPr>
              <a:t>81</a:t>
            </a:fld>
            <a:endParaRPr lang="it-IT" altLang="it-IT" sz="1100" dirty="0">
              <a:solidFill>
                <a:schemeClr val="bg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7" name="CasellaDiTesto 6" descr=" 7">
            <a:extLst>
              <a:ext uri="{FF2B5EF4-FFF2-40B4-BE49-F238E27FC236}">
                <a16:creationId xmlns:a16="http://schemas.microsoft.com/office/drawing/2014/main" id="{86B3969F-8049-4D0A-BA6D-ACBDACD5D424}"/>
              </a:ext>
            </a:extLst>
          </p:cNvPr>
          <p:cNvSpPr txBox="1"/>
          <p:nvPr/>
        </p:nvSpPr>
        <p:spPr>
          <a:xfrm>
            <a:off x="225133" y="3162321"/>
            <a:ext cx="8630294" cy="23535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spcBef>
                <a:spcPct val="0"/>
              </a:spcBef>
              <a:buClrTx/>
              <a:buChar char=" "/>
            </a:pPr>
            <a:r>
              <a:rPr lang="it-IT" altLang="it-IT" sz="2000">
                <a:latin typeface="Palatino Linotype" panose="02040502050505030304" pitchFamily="18" charset="0"/>
              </a:rPr>
              <a:t>                                  </a:t>
            </a:r>
            <a:endParaRPr lang="it-IT" altLang="it-IT" sz="2000" dirty="0">
              <a:latin typeface="Palatino Linotype" panose="02040502050505030304" pitchFamily="18" charset="0"/>
            </a:endParaRPr>
          </a:p>
          <a:p>
            <a:pPr marL="342900" indent="-342900" algn="just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 "/>
              <a:defRPr/>
            </a:pPr>
            <a:r>
              <a:rPr kumimoji="0" lang="it-IT" altLang="it-IT" sz="2000" strike="noStrike" kern="1200" cap="none" spc="0" normalizeH="0" noProof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uLnTx/>
                <a:uFillTx/>
                <a:latin typeface="Palatino Linotype" panose="02040502050505030304" pitchFamily="18" charset="0"/>
                <a:ea typeface="+mn-ea"/>
                <a:cs typeface="+mn-cs"/>
              </a:rPr>
              <a:t>            </a:t>
            </a:r>
            <a:r>
              <a:rPr lang="it-IT" altLang="it-IT" sz="2000">
                <a:solidFill>
                  <a:schemeClr val="tx1">
                    <a:lumMod val="100000"/>
                  </a:schemeClr>
                </a:solidFill>
                <a:latin typeface="Palatino Linotype" panose="02040502050505030304" pitchFamily="18" charset="0"/>
              </a:rPr>
              <a:t>  </a:t>
            </a:r>
            <a:r>
              <a:rPr kumimoji="0" lang="it-IT" altLang="it-IT" sz="2000" strike="noStrike" kern="1200" cap="none" spc="0" normalizeH="0" noProof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uLnTx/>
                <a:uFillTx/>
                <a:latin typeface="Palatino Linotype" panose="02040502050505030304" pitchFamily="18" charset="0"/>
                <a:ea typeface="+mn-ea"/>
                <a:cs typeface="+mn-cs"/>
              </a:rPr>
              <a:t>                                         </a:t>
            </a:r>
            <a:endParaRPr kumimoji="0" lang="it-IT" altLang="it-IT" sz="2000" strike="noStrike" kern="1200" cap="none" spc="0" normalizeH="0" noProof="0" dirty="0">
              <a:ln>
                <a:noFill/>
              </a:ln>
              <a:solidFill>
                <a:schemeClr val="tx1">
                  <a:lumMod val="100000"/>
                </a:schemeClr>
              </a:solidFill>
              <a:effectLst/>
              <a:uLnTx/>
              <a:uFillTx/>
              <a:latin typeface="Palatino Linotype" panose="02040502050505030304" pitchFamily="18" charset="0"/>
              <a:ea typeface="+mn-ea"/>
              <a:cs typeface="+mn-cs"/>
            </a:endParaRPr>
          </a:p>
          <a:p>
            <a:pPr marL="342900" indent="-342900" algn="just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 "/>
              <a:defRPr/>
            </a:pPr>
            <a:r>
              <a:rPr kumimoji="0" lang="it-IT" altLang="it-IT" sz="2000" strike="noStrike" kern="1200" cap="none" spc="0" normalizeH="0" noProof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uLnTx/>
                <a:uFillTx/>
                <a:latin typeface="Palatino Linotype" panose="02040502050505030304" pitchFamily="18" charset="0"/>
                <a:ea typeface="+mn-ea"/>
                <a:cs typeface="+mn-cs"/>
              </a:rPr>
              <a:t>                                                </a:t>
            </a:r>
            <a:endParaRPr kumimoji="0" lang="it-IT" altLang="it-IT" sz="2000" strike="noStrike" kern="1200" cap="none" spc="0" normalizeH="0" noProof="0" dirty="0">
              <a:ln>
                <a:noFill/>
              </a:ln>
              <a:solidFill>
                <a:schemeClr val="tx1">
                  <a:lumMod val="100000"/>
                </a:schemeClr>
              </a:solidFill>
              <a:effectLst/>
              <a:uLnTx/>
              <a:uFillTx/>
              <a:latin typeface="Palatino Linotype" panose="02040502050505030304" pitchFamily="18" charset="0"/>
              <a:ea typeface="+mn-ea"/>
              <a:cs typeface="+mn-cs"/>
            </a:endParaRPr>
          </a:p>
          <a:p>
            <a:pPr marL="342900" indent="-342900" algn="just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 "/>
              <a:defRPr/>
            </a:pPr>
            <a:r>
              <a:rPr kumimoji="0" lang="it-IT" altLang="it-IT" sz="2000" strike="noStrike" kern="1200" cap="none" spc="0" normalizeH="0" noProof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uLnTx/>
                <a:uFillTx/>
                <a:latin typeface="Palatino Linotype" panose="02040502050505030304" pitchFamily="18" charset="0"/>
                <a:ea typeface="+mn-ea"/>
                <a:cs typeface="+mn-cs"/>
              </a:rPr>
              <a:t>                                                               </a:t>
            </a:r>
            <a:endParaRPr kumimoji="0" lang="it-IT" altLang="it-IT" sz="2000" strike="noStrike" kern="1200" cap="none" spc="0" normalizeH="0" noProof="0" dirty="0">
              <a:ln>
                <a:noFill/>
              </a:ln>
              <a:solidFill>
                <a:schemeClr val="tx1">
                  <a:lumMod val="100000"/>
                </a:schemeClr>
              </a:solidFill>
              <a:effectLst/>
              <a:uLnTx/>
              <a:uFillTx/>
              <a:latin typeface="Palatino Linotype" panose="02040502050505030304" pitchFamily="18" charset="0"/>
              <a:ea typeface="+mn-ea"/>
              <a:cs typeface="+mn-cs"/>
            </a:endParaRPr>
          </a:p>
          <a:p>
            <a:pPr marL="342900" indent="-342900" algn="just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 "/>
              <a:defRPr/>
            </a:pPr>
            <a:r>
              <a:rPr kumimoji="0" lang="it-IT" altLang="it-IT" sz="2000" strike="noStrike" kern="1200" cap="none" spc="0" normalizeH="0" noProof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uLnTx/>
                <a:uFillTx/>
                <a:latin typeface="Palatino Linotype" panose="02040502050505030304" pitchFamily="18" charset="0"/>
                <a:ea typeface="+mn-ea"/>
                <a:cs typeface="+mn-cs"/>
              </a:rPr>
              <a:t>                                                            </a:t>
            </a:r>
            <a:endParaRPr lang="it-IT" altLang="it-IT" sz="2000" dirty="0">
              <a:latin typeface="Palatino Linotype" panose="02040502050505030304" pitchFamily="18" charset="0"/>
            </a:endParaRPr>
          </a:p>
        </p:txBody>
      </p:sp>
      <p:sp>
        <p:nvSpPr>
          <p:cNvPr id="8" name="Rettangolo 1" descr=" 8">
            <a:extLst>
              <a:ext uri="{FF2B5EF4-FFF2-40B4-BE49-F238E27FC236}">
                <a16:creationId xmlns:a16="http://schemas.microsoft.com/office/drawing/2014/main" id="{9422C13E-1472-4E7D-84A0-F04A21E8A6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573" y="215018"/>
            <a:ext cx="5636479" cy="58477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None/>
            </a:pPr>
            <a:r>
              <a:rPr lang="it-IT" altLang="it-IT" sz="3200" b="1" u="sng" dirty="0">
                <a:solidFill>
                  <a:srgbClr val="007F51"/>
                </a:solidFill>
                <a:latin typeface="Palatino Linotype" panose="02040502050505030304" pitchFamily="18" charset="0"/>
              </a:rPr>
              <a:t>Conclusioni e sviluppi futuri</a:t>
            </a:r>
          </a:p>
        </p:txBody>
      </p:sp>
    </p:spTree>
    <p:extLst>
      <p:ext uri="{BB962C8B-B14F-4D97-AF65-F5344CB8AC3E}">
        <p14:creationId xmlns:p14="http://schemas.microsoft.com/office/powerpoint/2010/main" val="251566275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CasellaDiTesto 7" descr=" 27">
            <a:extLst>
              <a:ext uri="{FF2B5EF4-FFF2-40B4-BE49-F238E27FC236}">
                <a16:creationId xmlns:a16="http://schemas.microsoft.com/office/drawing/2014/main" id="{2073803E-F048-4B48-9DFF-48FD151720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5133" y="945673"/>
            <a:ext cx="8840808" cy="23535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just">
              <a:lnSpc>
                <a:spcPct val="150000"/>
              </a:lnSpc>
              <a:spcBef>
                <a:spcPct val="0"/>
              </a:spcBef>
              <a:buClrTx/>
              <a:buNone/>
            </a:pPr>
            <a:r>
              <a:rPr lang="it-IT" altLang="it-IT" sz="2000" dirty="0">
                <a:latin typeface="Palatino Linotype" panose="02040502050505030304" pitchFamily="18" charset="0"/>
              </a:rPr>
              <a:t>Il progetto sviluppato sin ora:</a:t>
            </a:r>
          </a:p>
          <a:p>
            <a:pPr marL="285750" indent="-285750" algn="just">
              <a:lnSpc>
                <a:spcPct val="150000"/>
              </a:lnSpc>
              <a:spcBef>
                <a:spcPct val="0"/>
              </a:spcBef>
              <a:buClrTx/>
            </a:pPr>
            <a:r>
              <a:rPr lang="it-IT" altLang="it-IT" sz="2000">
                <a:latin typeface="Palatino Linotype" panose="02040502050505030304" pitchFamily="18" charset="0"/>
                <a:ea typeface="+mn-ea"/>
              </a:rPr>
              <a:t>Replica controllo e diagnostiche di base in un Tokamak</a:t>
            </a:r>
          </a:p>
          <a:p>
            <a:pPr marL="285750" indent="-285750" algn="just">
              <a:lnSpc>
                <a:spcPct val="150000"/>
              </a:lnSpc>
              <a:spcBef>
                <a:spcPct val="0"/>
              </a:spcBef>
              <a:buClrTx/>
            </a:pPr>
            <a:r>
              <a:rPr lang="it-IT" altLang="it-IT" sz="2000">
                <a:latin typeface="Palatino Linotype" panose="02040502050505030304" pitchFamily="18" charset="0"/>
                <a:ea typeface="+mn-ea"/>
              </a:rPr>
              <a:t>Permette un controllo seriale attraverso un device esterno (EMP)</a:t>
            </a:r>
          </a:p>
          <a:p>
            <a:pPr marL="285750" indent="-285750" algn="just">
              <a:lnSpc>
                <a:spcPct val="150000"/>
              </a:lnSpc>
              <a:spcBef>
                <a:spcPct val="0"/>
              </a:spcBef>
              <a:buClrTx/>
            </a:pPr>
            <a:r>
              <a:rPr lang="it-IT" altLang="it-IT" sz="2000">
                <a:latin typeface="Palatino Linotype" panose="02040502050505030304" pitchFamily="18" charset="0"/>
                <a:ea typeface="+mn-ea"/>
              </a:rPr>
              <a:t>Ammette di osservare in «streaming» l’evoluzione dell’esperimento</a:t>
            </a:r>
            <a:endParaRPr lang="it-IT" altLang="it-IT" sz="2000" dirty="0">
              <a:latin typeface="Palatino Linotype" panose="02040502050505030304" pitchFamily="18" charset="0"/>
            </a:endParaRPr>
          </a:p>
        </p:txBody>
      </p:sp>
      <p:sp>
        <p:nvSpPr>
          <p:cNvPr id="4" name="AutoShape 6" descr=" 4">
            <a:extLst>
              <a:ext uri="{FF2B5EF4-FFF2-40B4-BE49-F238E27FC236}">
                <a16:creationId xmlns:a16="http://schemas.microsoft.com/office/drawing/2014/main" id="{F35CE243-217C-4A45-8011-3261202CD5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Rectangle 13" descr=" 12">
            <a:extLst>
              <a:ext uri="{FF2B5EF4-FFF2-40B4-BE49-F238E27FC236}">
                <a16:creationId xmlns:a16="http://schemas.microsoft.com/office/drawing/2014/main" id="{1710CBAA-FCA8-4E14-ABFC-C418D19A6B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324600"/>
            <a:ext cx="9144000" cy="533400"/>
          </a:xfrm>
          <a:prstGeom prst="rect">
            <a:avLst/>
          </a:prstGeom>
          <a:solidFill>
            <a:srgbClr val="007F51"/>
          </a:solidFill>
          <a:ln>
            <a:noFill/>
          </a:ln>
        </p:spPr>
        <p:txBody>
          <a:bodyPr wrap="none" anchor="ctr"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it-IT" altLang="it-IT" sz="1200" dirty="0"/>
              <a:t>15/10/2021		</a:t>
            </a:r>
            <a:r>
              <a:rPr lang="it-IT" altLang="it-IT" sz="12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Sviluppo di un Mokup per la prototipazione di architetture di controllo per Tokamak		</a:t>
            </a:r>
            <a:r>
              <a:rPr lang="it-IT" altLang="it-IT" sz="1200" dirty="0">
                <a:solidFill>
                  <a:schemeClr val="bg1"/>
                </a:solidFill>
                <a:latin typeface="Palatino Linotype" panose="02040502050505030304" pitchFamily="18" charset="0"/>
              </a:rPr>
              <a:t>Pagina </a:t>
            </a:r>
            <a:fld id="{1B9CCA1B-6ACB-479A-B160-6152B8C3A3D1}" type="slidenum">
              <a:rPr lang="it-IT" altLang="it-IT" sz="1200" smtClean="0">
                <a:solidFill>
                  <a:schemeClr val="bg1"/>
                </a:solidFill>
                <a:latin typeface="Palatino Linotype" panose="02040502050505030304" pitchFamily="18" charset="0"/>
              </a:rPr>
              <a:t>82</a:t>
            </a:fld>
            <a:endParaRPr lang="it-IT" altLang="it-IT" sz="1100" dirty="0">
              <a:solidFill>
                <a:schemeClr val="bg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7" name="CasellaDiTesto 6" descr=" 7">
            <a:extLst>
              <a:ext uri="{FF2B5EF4-FFF2-40B4-BE49-F238E27FC236}">
                <a16:creationId xmlns:a16="http://schemas.microsoft.com/office/drawing/2014/main" id="{86B3969F-8049-4D0A-BA6D-ACBDACD5D424}"/>
              </a:ext>
            </a:extLst>
          </p:cNvPr>
          <p:cNvSpPr txBox="1"/>
          <p:nvPr/>
        </p:nvSpPr>
        <p:spPr>
          <a:xfrm>
            <a:off x="225133" y="3162321"/>
            <a:ext cx="8630294" cy="23535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Bef>
                <a:spcPct val="0"/>
              </a:spcBef>
              <a:defRPr/>
            </a:pPr>
            <a:r>
              <a:rPr kumimoji="0" lang="it-IT" altLang="it-IT" sz="2000" strike="noStrike" kern="1200" cap="none" spc="0" normalizeH="0" noProof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uLnTx/>
                <a:uFillTx/>
                <a:latin typeface="Palatino Linotype" panose="02040502050505030304" pitchFamily="18" charset="0"/>
                <a:ea typeface="+mn-ea"/>
                <a:cs typeface="+mn-cs"/>
              </a:rPr>
              <a:t>Possibili sviluppi possono essere:</a:t>
            </a:r>
          </a:p>
          <a:p>
            <a:pPr marL="342900" indent="-342900" algn="just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 "/>
              <a:defRPr/>
            </a:pPr>
            <a:r>
              <a:rPr kumimoji="0" lang="it-IT" altLang="it-IT" sz="2000" strike="noStrike" kern="1200" cap="none" spc="0" normalizeH="0" noProof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uLnTx/>
                <a:uFillTx/>
                <a:latin typeface="Palatino Linotype" panose="02040502050505030304" pitchFamily="18" charset="0"/>
                <a:ea typeface="+mn-ea"/>
                <a:cs typeface="+mn-cs"/>
              </a:rPr>
              <a:t>            </a:t>
            </a:r>
            <a:r>
              <a:rPr lang="it-IT" altLang="it-IT" sz="2000">
                <a:solidFill>
                  <a:schemeClr val="tx1">
                    <a:lumMod val="100000"/>
                  </a:schemeClr>
                </a:solidFill>
                <a:latin typeface="Palatino Linotype" panose="02040502050505030304" pitchFamily="18" charset="0"/>
              </a:rPr>
              <a:t>  </a:t>
            </a:r>
            <a:r>
              <a:rPr kumimoji="0" lang="it-IT" altLang="it-IT" sz="2000" strike="noStrike" kern="1200" cap="none" spc="0" normalizeH="0" noProof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uLnTx/>
                <a:uFillTx/>
                <a:latin typeface="Palatino Linotype" panose="02040502050505030304" pitchFamily="18" charset="0"/>
                <a:ea typeface="+mn-ea"/>
                <a:cs typeface="+mn-cs"/>
              </a:rPr>
              <a:t>                                         </a:t>
            </a:r>
            <a:endParaRPr kumimoji="0" lang="it-IT" altLang="it-IT" sz="2000" strike="noStrike" kern="1200" cap="none" spc="0" normalizeH="0" noProof="0" dirty="0">
              <a:ln>
                <a:noFill/>
              </a:ln>
              <a:solidFill>
                <a:schemeClr val="tx1">
                  <a:lumMod val="100000"/>
                </a:schemeClr>
              </a:solidFill>
              <a:effectLst/>
              <a:uLnTx/>
              <a:uFillTx/>
              <a:latin typeface="Palatino Linotype" panose="02040502050505030304" pitchFamily="18" charset="0"/>
              <a:ea typeface="+mn-ea"/>
              <a:cs typeface="+mn-cs"/>
            </a:endParaRPr>
          </a:p>
          <a:p>
            <a:pPr marL="342900" indent="-342900" algn="just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 "/>
              <a:defRPr/>
            </a:pPr>
            <a:r>
              <a:rPr kumimoji="0" lang="it-IT" altLang="it-IT" sz="2000" strike="noStrike" kern="1200" cap="none" spc="0" normalizeH="0" noProof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uLnTx/>
                <a:uFillTx/>
                <a:latin typeface="Palatino Linotype" panose="02040502050505030304" pitchFamily="18" charset="0"/>
                <a:ea typeface="+mn-ea"/>
                <a:cs typeface="+mn-cs"/>
              </a:rPr>
              <a:t>                                                </a:t>
            </a:r>
            <a:endParaRPr kumimoji="0" lang="it-IT" altLang="it-IT" sz="2000" strike="noStrike" kern="1200" cap="none" spc="0" normalizeH="0" noProof="0" dirty="0">
              <a:ln>
                <a:noFill/>
              </a:ln>
              <a:solidFill>
                <a:schemeClr val="tx1">
                  <a:lumMod val="100000"/>
                </a:schemeClr>
              </a:solidFill>
              <a:effectLst/>
              <a:uLnTx/>
              <a:uFillTx/>
              <a:latin typeface="Palatino Linotype" panose="02040502050505030304" pitchFamily="18" charset="0"/>
              <a:ea typeface="+mn-ea"/>
              <a:cs typeface="+mn-cs"/>
            </a:endParaRPr>
          </a:p>
          <a:p>
            <a:pPr marL="342900" indent="-342900" algn="just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 "/>
              <a:defRPr/>
            </a:pPr>
            <a:r>
              <a:rPr kumimoji="0" lang="it-IT" altLang="it-IT" sz="2000" strike="noStrike" kern="1200" cap="none" spc="0" normalizeH="0" noProof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uLnTx/>
                <a:uFillTx/>
                <a:latin typeface="Palatino Linotype" panose="02040502050505030304" pitchFamily="18" charset="0"/>
                <a:ea typeface="+mn-ea"/>
                <a:cs typeface="+mn-cs"/>
              </a:rPr>
              <a:t>                                                               </a:t>
            </a:r>
            <a:endParaRPr kumimoji="0" lang="it-IT" altLang="it-IT" sz="2000" strike="noStrike" kern="1200" cap="none" spc="0" normalizeH="0" noProof="0" dirty="0">
              <a:ln>
                <a:noFill/>
              </a:ln>
              <a:solidFill>
                <a:schemeClr val="tx1">
                  <a:lumMod val="100000"/>
                </a:schemeClr>
              </a:solidFill>
              <a:effectLst/>
              <a:uLnTx/>
              <a:uFillTx/>
              <a:latin typeface="Palatino Linotype" panose="02040502050505030304" pitchFamily="18" charset="0"/>
              <a:ea typeface="+mn-ea"/>
              <a:cs typeface="+mn-cs"/>
            </a:endParaRPr>
          </a:p>
          <a:p>
            <a:pPr marL="342900" indent="-342900" algn="just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 "/>
              <a:defRPr/>
            </a:pPr>
            <a:r>
              <a:rPr kumimoji="0" lang="it-IT" altLang="it-IT" sz="2000" strike="noStrike" kern="1200" cap="none" spc="0" normalizeH="0" noProof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uLnTx/>
                <a:uFillTx/>
                <a:latin typeface="Palatino Linotype" panose="02040502050505030304" pitchFamily="18" charset="0"/>
                <a:ea typeface="+mn-ea"/>
                <a:cs typeface="+mn-cs"/>
              </a:rPr>
              <a:t>                                                            </a:t>
            </a:r>
            <a:endParaRPr lang="it-IT" altLang="it-IT" sz="2000" dirty="0">
              <a:latin typeface="Palatino Linotype" panose="02040502050505030304" pitchFamily="18" charset="0"/>
            </a:endParaRPr>
          </a:p>
        </p:txBody>
      </p:sp>
      <p:sp>
        <p:nvSpPr>
          <p:cNvPr id="8" name="Rettangolo 1" descr=" 8">
            <a:extLst>
              <a:ext uri="{FF2B5EF4-FFF2-40B4-BE49-F238E27FC236}">
                <a16:creationId xmlns:a16="http://schemas.microsoft.com/office/drawing/2014/main" id="{9422C13E-1472-4E7D-84A0-F04A21E8A6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573" y="215018"/>
            <a:ext cx="5636479" cy="58477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None/>
            </a:pPr>
            <a:r>
              <a:rPr lang="it-IT" altLang="it-IT" sz="3200" b="1" u="sng" dirty="0">
                <a:solidFill>
                  <a:srgbClr val="007F51"/>
                </a:solidFill>
                <a:latin typeface="Palatino Linotype" panose="02040502050505030304" pitchFamily="18" charset="0"/>
              </a:rPr>
              <a:t>Conclusioni e sviluppi futuri</a:t>
            </a:r>
          </a:p>
        </p:txBody>
      </p:sp>
    </p:spTree>
    <p:extLst>
      <p:ext uri="{BB962C8B-B14F-4D97-AF65-F5344CB8AC3E}">
        <p14:creationId xmlns:p14="http://schemas.microsoft.com/office/powerpoint/2010/main" val="184393185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CasellaDiTesto 7" descr=" 27">
            <a:extLst>
              <a:ext uri="{FF2B5EF4-FFF2-40B4-BE49-F238E27FC236}">
                <a16:creationId xmlns:a16="http://schemas.microsoft.com/office/drawing/2014/main" id="{2073803E-F048-4B48-9DFF-48FD151720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5133" y="945673"/>
            <a:ext cx="8840808" cy="23535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just">
              <a:lnSpc>
                <a:spcPct val="150000"/>
              </a:lnSpc>
              <a:spcBef>
                <a:spcPct val="0"/>
              </a:spcBef>
              <a:buClrTx/>
              <a:buNone/>
            </a:pPr>
            <a:r>
              <a:rPr lang="it-IT" altLang="it-IT" sz="2000" dirty="0">
                <a:latin typeface="Palatino Linotype" panose="02040502050505030304" pitchFamily="18" charset="0"/>
              </a:rPr>
              <a:t>Il progetto sviluppato sin ora:</a:t>
            </a:r>
          </a:p>
          <a:p>
            <a:pPr marL="285750" indent="-285750" algn="just">
              <a:lnSpc>
                <a:spcPct val="150000"/>
              </a:lnSpc>
              <a:spcBef>
                <a:spcPct val="0"/>
              </a:spcBef>
              <a:buClrTx/>
            </a:pPr>
            <a:r>
              <a:rPr lang="it-IT" altLang="it-IT" sz="2000">
                <a:latin typeface="Palatino Linotype" panose="02040502050505030304" pitchFamily="18" charset="0"/>
                <a:ea typeface="+mn-ea"/>
              </a:rPr>
              <a:t>Replica controllo e diagnostiche di base in un Tokamak</a:t>
            </a:r>
          </a:p>
          <a:p>
            <a:pPr marL="285750" indent="-285750" algn="just">
              <a:lnSpc>
                <a:spcPct val="150000"/>
              </a:lnSpc>
              <a:spcBef>
                <a:spcPct val="0"/>
              </a:spcBef>
              <a:buClrTx/>
            </a:pPr>
            <a:r>
              <a:rPr lang="it-IT" altLang="it-IT" sz="2000">
                <a:latin typeface="Palatino Linotype" panose="02040502050505030304" pitchFamily="18" charset="0"/>
                <a:ea typeface="+mn-ea"/>
              </a:rPr>
              <a:t>Permette un controllo seriale attraverso un device esterno (EMP)</a:t>
            </a:r>
          </a:p>
          <a:p>
            <a:pPr marL="285750" indent="-285750" algn="just">
              <a:lnSpc>
                <a:spcPct val="150000"/>
              </a:lnSpc>
              <a:spcBef>
                <a:spcPct val="0"/>
              </a:spcBef>
              <a:buClrTx/>
            </a:pPr>
            <a:r>
              <a:rPr lang="it-IT" altLang="it-IT" sz="2000">
                <a:latin typeface="Palatino Linotype" panose="02040502050505030304" pitchFamily="18" charset="0"/>
                <a:ea typeface="+mn-ea"/>
              </a:rPr>
              <a:t>Ammette di osservare in «streaming» l’evoluzione dell’esperimento</a:t>
            </a:r>
            <a:endParaRPr lang="it-IT" altLang="it-IT" sz="2000" dirty="0">
              <a:latin typeface="Palatino Linotype" panose="02040502050505030304" pitchFamily="18" charset="0"/>
            </a:endParaRPr>
          </a:p>
        </p:txBody>
      </p:sp>
      <p:sp>
        <p:nvSpPr>
          <p:cNvPr id="4" name="AutoShape 6" descr=" 4">
            <a:extLst>
              <a:ext uri="{FF2B5EF4-FFF2-40B4-BE49-F238E27FC236}">
                <a16:creationId xmlns:a16="http://schemas.microsoft.com/office/drawing/2014/main" id="{F35CE243-217C-4A45-8011-3261202CD5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Rectangle 13" descr=" 12">
            <a:extLst>
              <a:ext uri="{FF2B5EF4-FFF2-40B4-BE49-F238E27FC236}">
                <a16:creationId xmlns:a16="http://schemas.microsoft.com/office/drawing/2014/main" id="{1710CBAA-FCA8-4E14-ABFC-C418D19A6B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324600"/>
            <a:ext cx="9144000" cy="533400"/>
          </a:xfrm>
          <a:prstGeom prst="rect">
            <a:avLst/>
          </a:prstGeom>
          <a:solidFill>
            <a:srgbClr val="007F51"/>
          </a:solidFill>
          <a:ln>
            <a:noFill/>
          </a:ln>
        </p:spPr>
        <p:txBody>
          <a:bodyPr wrap="none" anchor="ctr"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it-IT" altLang="it-IT" sz="1200" dirty="0"/>
              <a:t>15/10/2021		</a:t>
            </a:r>
            <a:r>
              <a:rPr lang="it-IT" altLang="it-IT" sz="12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Sviluppo di un Mokup per la prototipazione di architetture di controllo per Tokamak		</a:t>
            </a:r>
            <a:r>
              <a:rPr lang="it-IT" altLang="it-IT" sz="1200" dirty="0">
                <a:solidFill>
                  <a:schemeClr val="bg1"/>
                </a:solidFill>
                <a:latin typeface="Palatino Linotype" panose="02040502050505030304" pitchFamily="18" charset="0"/>
              </a:rPr>
              <a:t>Pagina </a:t>
            </a:r>
            <a:fld id="{1B9CCA1B-6ACB-479A-B160-6152B8C3A3D1}" type="slidenum">
              <a:rPr lang="it-IT" altLang="it-IT" sz="1200" smtClean="0">
                <a:solidFill>
                  <a:schemeClr val="bg1"/>
                </a:solidFill>
                <a:latin typeface="Palatino Linotype" panose="02040502050505030304" pitchFamily="18" charset="0"/>
              </a:rPr>
              <a:t>83</a:t>
            </a:fld>
            <a:endParaRPr lang="it-IT" altLang="it-IT" sz="1100" dirty="0">
              <a:solidFill>
                <a:schemeClr val="bg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7" name="CasellaDiTesto 6" descr=" 7">
            <a:extLst>
              <a:ext uri="{FF2B5EF4-FFF2-40B4-BE49-F238E27FC236}">
                <a16:creationId xmlns:a16="http://schemas.microsoft.com/office/drawing/2014/main" id="{86B3969F-8049-4D0A-BA6D-ACBDACD5D424}"/>
              </a:ext>
            </a:extLst>
          </p:cNvPr>
          <p:cNvSpPr txBox="1"/>
          <p:nvPr/>
        </p:nvSpPr>
        <p:spPr>
          <a:xfrm>
            <a:off x="225133" y="3162321"/>
            <a:ext cx="8630294" cy="23535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Bef>
                <a:spcPct val="0"/>
              </a:spcBef>
              <a:defRPr/>
            </a:pPr>
            <a:r>
              <a:rPr kumimoji="0" lang="it-IT" altLang="it-IT" sz="2000" strike="noStrike" kern="1200" cap="none" spc="0" normalizeH="0" noProof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uLnTx/>
                <a:uFillTx/>
                <a:latin typeface="Palatino Linotype" panose="02040502050505030304" pitchFamily="18" charset="0"/>
                <a:ea typeface="+mn-ea"/>
                <a:cs typeface="+mn-cs"/>
              </a:rPr>
              <a:t>Possibili sviluppi possono essere:</a:t>
            </a:r>
          </a:p>
          <a:p>
            <a:pPr marL="342900" indent="-342900" algn="just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Ø"/>
              <a:defRPr/>
            </a:pPr>
            <a:r>
              <a:rPr kumimoji="0" lang="it-IT" altLang="it-IT" sz="2000" strike="noStrike" kern="1200" cap="none" spc="0" normalizeH="0" noProof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uLnTx/>
                <a:uFillTx/>
                <a:latin typeface="Palatino Linotype" panose="02040502050505030304" pitchFamily="18" charset="0"/>
                <a:ea typeface="+mn-ea"/>
                <a:cs typeface="+mn-cs"/>
              </a:rPr>
              <a:t>Upgrade del µC per alzare le frequenze di campionamento</a:t>
            </a:r>
          </a:p>
          <a:p>
            <a:pPr marL="342900" indent="-342900" algn="just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 "/>
              <a:defRPr/>
            </a:pPr>
            <a:r>
              <a:rPr kumimoji="0" lang="it-IT" altLang="it-IT" sz="2000" strike="noStrike" kern="1200" cap="none" spc="0" normalizeH="0" noProof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uLnTx/>
                <a:uFillTx/>
                <a:latin typeface="Palatino Linotype" panose="02040502050505030304" pitchFamily="18" charset="0"/>
                <a:ea typeface="+mn-ea"/>
                <a:cs typeface="+mn-cs"/>
              </a:rPr>
              <a:t>                                                </a:t>
            </a:r>
            <a:endParaRPr kumimoji="0" lang="it-IT" altLang="it-IT" sz="2000" strike="noStrike" kern="1200" cap="none" spc="0" normalizeH="0" noProof="0" dirty="0">
              <a:ln>
                <a:noFill/>
              </a:ln>
              <a:solidFill>
                <a:schemeClr val="tx1">
                  <a:lumMod val="100000"/>
                </a:schemeClr>
              </a:solidFill>
              <a:effectLst/>
              <a:uLnTx/>
              <a:uFillTx/>
              <a:latin typeface="Palatino Linotype" panose="02040502050505030304" pitchFamily="18" charset="0"/>
              <a:ea typeface="+mn-ea"/>
              <a:cs typeface="+mn-cs"/>
            </a:endParaRPr>
          </a:p>
          <a:p>
            <a:pPr marL="342900" indent="-342900" algn="just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 "/>
              <a:defRPr/>
            </a:pPr>
            <a:r>
              <a:rPr kumimoji="0" lang="it-IT" altLang="it-IT" sz="2000" strike="noStrike" kern="1200" cap="none" spc="0" normalizeH="0" noProof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uLnTx/>
                <a:uFillTx/>
                <a:latin typeface="Palatino Linotype" panose="02040502050505030304" pitchFamily="18" charset="0"/>
                <a:ea typeface="+mn-ea"/>
                <a:cs typeface="+mn-cs"/>
              </a:rPr>
              <a:t>                                                               </a:t>
            </a:r>
            <a:endParaRPr kumimoji="0" lang="it-IT" altLang="it-IT" sz="2000" strike="noStrike" kern="1200" cap="none" spc="0" normalizeH="0" noProof="0" dirty="0">
              <a:ln>
                <a:noFill/>
              </a:ln>
              <a:solidFill>
                <a:schemeClr val="tx1">
                  <a:lumMod val="100000"/>
                </a:schemeClr>
              </a:solidFill>
              <a:effectLst/>
              <a:uLnTx/>
              <a:uFillTx/>
              <a:latin typeface="Palatino Linotype" panose="02040502050505030304" pitchFamily="18" charset="0"/>
              <a:ea typeface="+mn-ea"/>
              <a:cs typeface="+mn-cs"/>
            </a:endParaRPr>
          </a:p>
          <a:p>
            <a:pPr marL="342900" indent="-342900" algn="just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 "/>
              <a:defRPr/>
            </a:pPr>
            <a:r>
              <a:rPr kumimoji="0" lang="it-IT" altLang="it-IT" sz="2000" strike="noStrike" kern="1200" cap="none" spc="0" normalizeH="0" noProof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uLnTx/>
                <a:uFillTx/>
                <a:latin typeface="Palatino Linotype" panose="02040502050505030304" pitchFamily="18" charset="0"/>
                <a:ea typeface="+mn-ea"/>
                <a:cs typeface="+mn-cs"/>
              </a:rPr>
              <a:t>                                                            </a:t>
            </a:r>
            <a:endParaRPr lang="it-IT" altLang="it-IT" sz="2000" dirty="0">
              <a:latin typeface="Palatino Linotype" panose="02040502050505030304" pitchFamily="18" charset="0"/>
            </a:endParaRPr>
          </a:p>
        </p:txBody>
      </p:sp>
      <p:sp>
        <p:nvSpPr>
          <p:cNvPr id="8" name="Rettangolo 1" descr=" 8">
            <a:extLst>
              <a:ext uri="{FF2B5EF4-FFF2-40B4-BE49-F238E27FC236}">
                <a16:creationId xmlns:a16="http://schemas.microsoft.com/office/drawing/2014/main" id="{9422C13E-1472-4E7D-84A0-F04A21E8A6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573" y="215018"/>
            <a:ext cx="5636479" cy="58477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None/>
            </a:pPr>
            <a:r>
              <a:rPr lang="it-IT" altLang="it-IT" sz="3200" b="1" u="sng" dirty="0">
                <a:solidFill>
                  <a:srgbClr val="007F51"/>
                </a:solidFill>
                <a:latin typeface="Palatino Linotype" panose="02040502050505030304" pitchFamily="18" charset="0"/>
              </a:rPr>
              <a:t>Conclusioni e sviluppi futuri</a:t>
            </a:r>
          </a:p>
        </p:txBody>
      </p:sp>
    </p:spTree>
    <p:extLst>
      <p:ext uri="{BB962C8B-B14F-4D97-AF65-F5344CB8AC3E}">
        <p14:creationId xmlns:p14="http://schemas.microsoft.com/office/powerpoint/2010/main" val="75468032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CasellaDiTesto 7" descr=" 27">
            <a:extLst>
              <a:ext uri="{FF2B5EF4-FFF2-40B4-BE49-F238E27FC236}">
                <a16:creationId xmlns:a16="http://schemas.microsoft.com/office/drawing/2014/main" id="{2073803E-F048-4B48-9DFF-48FD151720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5133" y="945673"/>
            <a:ext cx="8840808" cy="23535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just">
              <a:lnSpc>
                <a:spcPct val="150000"/>
              </a:lnSpc>
              <a:spcBef>
                <a:spcPct val="0"/>
              </a:spcBef>
              <a:buClrTx/>
              <a:buNone/>
            </a:pPr>
            <a:r>
              <a:rPr lang="it-IT" altLang="it-IT" sz="2000" dirty="0">
                <a:latin typeface="Palatino Linotype" panose="02040502050505030304" pitchFamily="18" charset="0"/>
              </a:rPr>
              <a:t>Il progetto sviluppato sin ora:</a:t>
            </a:r>
          </a:p>
          <a:p>
            <a:pPr marL="285750" indent="-285750" algn="just">
              <a:lnSpc>
                <a:spcPct val="150000"/>
              </a:lnSpc>
              <a:spcBef>
                <a:spcPct val="0"/>
              </a:spcBef>
              <a:buClrTx/>
            </a:pPr>
            <a:r>
              <a:rPr lang="it-IT" altLang="it-IT" sz="2000">
                <a:latin typeface="Palatino Linotype" panose="02040502050505030304" pitchFamily="18" charset="0"/>
                <a:ea typeface="+mn-ea"/>
              </a:rPr>
              <a:t>Replica controllo e diagnostiche di base in un Tokamak</a:t>
            </a:r>
          </a:p>
          <a:p>
            <a:pPr marL="285750" indent="-285750" algn="just">
              <a:lnSpc>
                <a:spcPct val="150000"/>
              </a:lnSpc>
              <a:spcBef>
                <a:spcPct val="0"/>
              </a:spcBef>
              <a:buClrTx/>
            </a:pPr>
            <a:r>
              <a:rPr lang="it-IT" altLang="it-IT" sz="2000">
                <a:latin typeface="Palatino Linotype" panose="02040502050505030304" pitchFamily="18" charset="0"/>
                <a:ea typeface="+mn-ea"/>
              </a:rPr>
              <a:t>Permette un controllo seriale attraverso un device esterno (EMP)</a:t>
            </a:r>
          </a:p>
          <a:p>
            <a:pPr marL="285750" indent="-285750" algn="just">
              <a:lnSpc>
                <a:spcPct val="150000"/>
              </a:lnSpc>
              <a:spcBef>
                <a:spcPct val="0"/>
              </a:spcBef>
              <a:buClrTx/>
            </a:pPr>
            <a:r>
              <a:rPr lang="it-IT" altLang="it-IT" sz="2000">
                <a:latin typeface="Palatino Linotype" panose="02040502050505030304" pitchFamily="18" charset="0"/>
                <a:ea typeface="+mn-ea"/>
              </a:rPr>
              <a:t>Ammette di osservare in «streaming» l’evoluzione dell’esperimento</a:t>
            </a:r>
            <a:endParaRPr lang="it-IT" altLang="it-IT" sz="2000" dirty="0">
              <a:latin typeface="Palatino Linotype" panose="02040502050505030304" pitchFamily="18" charset="0"/>
            </a:endParaRPr>
          </a:p>
        </p:txBody>
      </p:sp>
      <p:sp>
        <p:nvSpPr>
          <p:cNvPr id="4" name="AutoShape 6" descr=" 4">
            <a:extLst>
              <a:ext uri="{FF2B5EF4-FFF2-40B4-BE49-F238E27FC236}">
                <a16:creationId xmlns:a16="http://schemas.microsoft.com/office/drawing/2014/main" id="{F35CE243-217C-4A45-8011-3261202CD5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Rectangle 13" descr=" 12">
            <a:extLst>
              <a:ext uri="{FF2B5EF4-FFF2-40B4-BE49-F238E27FC236}">
                <a16:creationId xmlns:a16="http://schemas.microsoft.com/office/drawing/2014/main" id="{1710CBAA-FCA8-4E14-ABFC-C418D19A6B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324600"/>
            <a:ext cx="9144000" cy="533400"/>
          </a:xfrm>
          <a:prstGeom prst="rect">
            <a:avLst/>
          </a:prstGeom>
          <a:solidFill>
            <a:srgbClr val="007F51"/>
          </a:solidFill>
          <a:ln>
            <a:noFill/>
          </a:ln>
        </p:spPr>
        <p:txBody>
          <a:bodyPr wrap="none" anchor="ctr"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it-IT" altLang="it-IT" sz="1200" dirty="0"/>
              <a:t>15/10/2021		</a:t>
            </a:r>
            <a:r>
              <a:rPr lang="it-IT" altLang="it-IT" sz="12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Sviluppo di un Mokup per la prototipazione di architetture di controllo per Tokamak		</a:t>
            </a:r>
            <a:r>
              <a:rPr lang="it-IT" altLang="it-IT" sz="1200" dirty="0">
                <a:solidFill>
                  <a:schemeClr val="bg1"/>
                </a:solidFill>
                <a:latin typeface="Palatino Linotype" panose="02040502050505030304" pitchFamily="18" charset="0"/>
              </a:rPr>
              <a:t>Pagina </a:t>
            </a:r>
            <a:fld id="{1B9CCA1B-6ACB-479A-B160-6152B8C3A3D1}" type="slidenum">
              <a:rPr lang="it-IT" altLang="it-IT" sz="1200" smtClean="0">
                <a:solidFill>
                  <a:schemeClr val="bg1"/>
                </a:solidFill>
                <a:latin typeface="Palatino Linotype" panose="02040502050505030304" pitchFamily="18" charset="0"/>
              </a:rPr>
              <a:t>84</a:t>
            </a:fld>
            <a:endParaRPr lang="it-IT" altLang="it-IT" sz="1100" dirty="0">
              <a:solidFill>
                <a:schemeClr val="bg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7" name="CasellaDiTesto 6" descr=" 7">
            <a:extLst>
              <a:ext uri="{FF2B5EF4-FFF2-40B4-BE49-F238E27FC236}">
                <a16:creationId xmlns:a16="http://schemas.microsoft.com/office/drawing/2014/main" id="{86B3969F-8049-4D0A-BA6D-ACBDACD5D424}"/>
              </a:ext>
            </a:extLst>
          </p:cNvPr>
          <p:cNvSpPr txBox="1"/>
          <p:nvPr/>
        </p:nvSpPr>
        <p:spPr>
          <a:xfrm>
            <a:off x="225133" y="3162321"/>
            <a:ext cx="8630294" cy="23535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Bef>
                <a:spcPct val="0"/>
              </a:spcBef>
              <a:defRPr/>
            </a:pPr>
            <a:r>
              <a:rPr kumimoji="0" lang="it-IT" altLang="it-IT" sz="2000" strike="noStrike" kern="1200" cap="none" spc="0" normalizeH="0" noProof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uLnTx/>
                <a:uFillTx/>
                <a:latin typeface="Palatino Linotype" panose="02040502050505030304" pitchFamily="18" charset="0"/>
                <a:ea typeface="+mn-ea"/>
                <a:cs typeface="+mn-cs"/>
              </a:rPr>
              <a:t>Possibili sviluppi possono essere:</a:t>
            </a:r>
          </a:p>
          <a:p>
            <a:pPr marL="342900" indent="-342900" algn="just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Ø"/>
              <a:defRPr/>
            </a:pPr>
            <a:r>
              <a:rPr kumimoji="0" lang="it-IT" altLang="it-IT" sz="2000" strike="noStrike" kern="1200" cap="none" spc="0" normalizeH="0" noProof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uLnTx/>
                <a:uFillTx/>
                <a:latin typeface="Palatino Linotype" panose="02040502050505030304" pitchFamily="18" charset="0"/>
                <a:ea typeface="+mn-ea"/>
                <a:cs typeface="+mn-cs"/>
              </a:rPr>
              <a:t>Upgrade del µC per alzare le frequenze di campionamento</a:t>
            </a:r>
          </a:p>
          <a:p>
            <a:pPr marL="342900" indent="-342900" algn="just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Ø"/>
              <a:defRPr/>
            </a:pPr>
            <a:r>
              <a:rPr kumimoji="0" lang="it-IT" altLang="it-IT" sz="2000" strike="noStrike" kern="1200" cap="none" spc="0" normalizeH="0" noProof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uLnTx/>
                <a:uFillTx/>
                <a:latin typeface="Palatino Linotype" panose="02040502050505030304" pitchFamily="18" charset="0"/>
                <a:ea typeface="+mn-ea"/>
                <a:cs typeface="+mn-cs"/>
              </a:rPr>
              <a:t>Studiare e implementare un controllore switching</a:t>
            </a:r>
          </a:p>
          <a:p>
            <a:pPr marL="342900" indent="-342900" algn="just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 "/>
              <a:defRPr/>
            </a:pPr>
            <a:r>
              <a:rPr kumimoji="0" lang="it-IT" altLang="it-IT" sz="2000" strike="noStrike" kern="1200" cap="none" spc="0" normalizeH="0" noProof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uLnTx/>
                <a:uFillTx/>
                <a:latin typeface="Palatino Linotype" panose="02040502050505030304" pitchFamily="18" charset="0"/>
                <a:ea typeface="+mn-ea"/>
                <a:cs typeface="+mn-cs"/>
              </a:rPr>
              <a:t>                                                               </a:t>
            </a:r>
            <a:endParaRPr kumimoji="0" lang="it-IT" altLang="it-IT" sz="2000" strike="noStrike" kern="1200" cap="none" spc="0" normalizeH="0" noProof="0" dirty="0">
              <a:ln>
                <a:noFill/>
              </a:ln>
              <a:solidFill>
                <a:schemeClr val="tx1">
                  <a:lumMod val="100000"/>
                </a:schemeClr>
              </a:solidFill>
              <a:effectLst/>
              <a:uLnTx/>
              <a:uFillTx/>
              <a:latin typeface="Palatino Linotype" panose="02040502050505030304" pitchFamily="18" charset="0"/>
              <a:ea typeface="+mn-ea"/>
              <a:cs typeface="+mn-cs"/>
            </a:endParaRPr>
          </a:p>
          <a:p>
            <a:pPr marL="342900" indent="-342900" algn="just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 "/>
              <a:defRPr/>
            </a:pPr>
            <a:r>
              <a:rPr kumimoji="0" lang="it-IT" altLang="it-IT" sz="2000" strike="noStrike" kern="1200" cap="none" spc="0" normalizeH="0" noProof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uLnTx/>
                <a:uFillTx/>
                <a:latin typeface="Palatino Linotype" panose="02040502050505030304" pitchFamily="18" charset="0"/>
                <a:ea typeface="+mn-ea"/>
                <a:cs typeface="+mn-cs"/>
              </a:rPr>
              <a:t>                                                            </a:t>
            </a:r>
            <a:endParaRPr lang="it-IT" altLang="it-IT" sz="2000" dirty="0">
              <a:latin typeface="Palatino Linotype" panose="02040502050505030304" pitchFamily="18" charset="0"/>
            </a:endParaRPr>
          </a:p>
        </p:txBody>
      </p:sp>
      <p:sp>
        <p:nvSpPr>
          <p:cNvPr id="8" name="Rettangolo 1" descr=" 8">
            <a:extLst>
              <a:ext uri="{FF2B5EF4-FFF2-40B4-BE49-F238E27FC236}">
                <a16:creationId xmlns:a16="http://schemas.microsoft.com/office/drawing/2014/main" id="{9422C13E-1472-4E7D-84A0-F04A21E8A6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573" y="215018"/>
            <a:ext cx="5636479" cy="58477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None/>
            </a:pPr>
            <a:r>
              <a:rPr lang="it-IT" altLang="it-IT" sz="3200" b="1" u="sng" dirty="0">
                <a:solidFill>
                  <a:srgbClr val="007F51"/>
                </a:solidFill>
                <a:latin typeface="Palatino Linotype" panose="02040502050505030304" pitchFamily="18" charset="0"/>
              </a:rPr>
              <a:t>Conclusioni e sviluppi futuri</a:t>
            </a:r>
          </a:p>
        </p:txBody>
      </p:sp>
    </p:spTree>
    <p:extLst>
      <p:ext uri="{BB962C8B-B14F-4D97-AF65-F5344CB8AC3E}">
        <p14:creationId xmlns:p14="http://schemas.microsoft.com/office/powerpoint/2010/main" val="30899786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CasellaDiTesto 7" descr=" 27">
            <a:extLst>
              <a:ext uri="{FF2B5EF4-FFF2-40B4-BE49-F238E27FC236}">
                <a16:creationId xmlns:a16="http://schemas.microsoft.com/office/drawing/2014/main" id="{2073803E-F048-4B48-9DFF-48FD151720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5133" y="945673"/>
            <a:ext cx="8840808" cy="23535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just">
              <a:lnSpc>
                <a:spcPct val="150000"/>
              </a:lnSpc>
              <a:spcBef>
                <a:spcPct val="0"/>
              </a:spcBef>
              <a:buClrTx/>
              <a:buNone/>
            </a:pPr>
            <a:r>
              <a:rPr lang="it-IT" altLang="it-IT" sz="2000" dirty="0">
                <a:latin typeface="Palatino Linotype" panose="02040502050505030304" pitchFamily="18" charset="0"/>
              </a:rPr>
              <a:t>Il progetto sviluppato sin ora:</a:t>
            </a:r>
          </a:p>
          <a:p>
            <a:pPr marL="285750" indent="-285750" algn="just">
              <a:lnSpc>
                <a:spcPct val="150000"/>
              </a:lnSpc>
              <a:spcBef>
                <a:spcPct val="0"/>
              </a:spcBef>
              <a:buClrTx/>
            </a:pPr>
            <a:r>
              <a:rPr lang="it-IT" altLang="it-IT" sz="2000">
                <a:latin typeface="Palatino Linotype" panose="02040502050505030304" pitchFamily="18" charset="0"/>
                <a:ea typeface="+mn-ea"/>
              </a:rPr>
              <a:t>Replica controllo e diagnostiche di base in un Tokamak</a:t>
            </a:r>
          </a:p>
          <a:p>
            <a:pPr marL="285750" indent="-285750" algn="just">
              <a:lnSpc>
                <a:spcPct val="150000"/>
              </a:lnSpc>
              <a:spcBef>
                <a:spcPct val="0"/>
              </a:spcBef>
              <a:buClrTx/>
            </a:pPr>
            <a:r>
              <a:rPr lang="it-IT" altLang="it-IT" sz="2000">
                <a:latin typeface="Palatino Linotype" panose="02040502050505030304" pitchFamily="18" charset="0"/>
                <a:ea typeface="+mn-ea"/>
              </a:rPr>
              <a:t>Permette un controllo seriale attraverso un device esterno (EMP)</a:t>
            </a:r>
          </a:p>
          <a:p>
            <a:pPr marL="285750" indent="-285750" algn="just">
              <a:lnSpc>
                <a:spcPct val="150000"/>
              </a:lnSpc>
              <a:spcBef>
                <a:spcPct val="0"/>
              </a:spcBef>
              <a:buClrTx/>
            </a:pPr>
            <a:r>
              <a:rPr lang="it-IT" altLang="it-IT" sz="2000">
                <a:latin typeface="Palatino Linotype" panose="02040502050505030304" pitchFamily="18" charset="0"/>
                <a:ea typeface="+mn-ea"/>
              </a:rPr>
              <a:t>Ammette di osservare in «streaming» l’evoluzione dell’esperimento</a:t>
            </a:r>
            <a:endParaRPr lang="it-IT" altLang="it-IT" sz="2000" dirty="0">
              <a:latin typeface="Palatino Linotype" panose="02040502050505030304" pitchFamily="18" charset="0"/>
            </a:endParaRPr>
          </a:p>
        </p:txBody>
      </p:sp>
      <p:sp>
        <p:nvSpPr>
          <p:cNvPr id="4" name="AutoShape 6" descr=" 4">
            <a:extLst>
              <a:ext uri="{FF2B5EF4-FFF2-40B4-BE49-F238E27FC236}">
                <a16:creationId xmlns:a16="http://schemas.microsoft.com/office/drawing/2014/main" id="{F35CE243-217C-4A45-8011-3261202CD5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Rectangle 13" descr=" 12">
            <a:extLst>
              <a:ext uri="{FF2B5EF4-FFF2-40B4-BE49-F238E27FC236}">
                <a16:creationId xmlns:a16="http://schemas.microsoft.com/office/drawing/2014/main" id="{1710CBAA-FCA8-4E14-ABFC-C418D19A6B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324600"/>
            <a:ext cx="9144000" cy="533400"/>
          </a:xfrm>
          <a:prstGeom prst="rect">
            <a:avLst/>
          </a:prstGeom>
          <a:solidFill>
            <a:srgbClr val="007F51"/>
          </a:solidFill>
          <a:ln>
            <a:noFill/>
          </a:ln>
        </p:spPr>
        <p:txBody>
          <a:bodyPr wrap="none" anchor="ctr"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it-IT" altLang="it-IT" sz="1200" dirty="0"/>
              <a:t>15/10/2021		</a:t>
            </a:r>
            <a:r>
              <a:rPr lang="it-IT" altLang="it-IT" sz="12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Sviluppo di un Mokup per la prototipazione di architetture di controllo per Tokamak		</a:t>
            </a:r>
            <a:r>
              <a:rPr lang="it-IT" altLang="it-IT" sz="1200" dirty="0">
                <a:solidFill>
                  <a:schemeClr val="bg1"/>
                </a:solidFill>
                <a:latin typeface="Palatino Linotype" panose="02040502050505030304" pitchFamily="18" charset="0"/>
              </a:rPr>
              <a:t>Pagina </a:t>
            </a:r>
            <a:fld id="{1B9CCA1B-6ACB-479A-B160-6152B8C3A3D1}" type="slidenum">
              <a:rPr lang="it-IT" altLang="it-IT" sz="1200" smtClean="0">
                <a:solidFill>
                  <a:schemeClr val="bg1"/>
                </a:solidFill>
                <a:latin typeface="Palatino Linotype" panose="02040502050505030304" pitchFamily="18" charset="0"/>
              </a:rPr>
              <a:t>85</a:t>
            </a:fld>
            <a:endParaRPr lang="it-IT" altLang="it-IT" sz="1100" dirty="0">
              <a:solidFill>
                <a:schemeClr val="bg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7" name="CasellaDiTesto 6" descr=" 7">
            <a:extLst>
              <a:ext uri="{FF2B5EF4-FFF2-40B4-BE49-F238E27FC236}">
                <a16:creationId xmlns:a16="http://schemas.microsoft.com/office/drawing/2014/main" id="{86B3969F-8049-4D0A-BA6D-ACBDACD5D424}"/>
              </a:ext>
            </a:extLst>
          </p:cNvPr>
          <p:cNvSpPr txBox="1"/>
          <p:nvPr/>
        </p:nvSpPr>
        <p:spPr>
          <a:xfrm>
            <a:off x="225133" y="3162321"/>
            <a:ext cx="8630294" cy="23535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Bef>
                <a:spcPct val="0"/>
              </a:spcBef>
              <a:defRPr/>
            </a:pPr>
            <a:r>
              <a:rPr kumimoji="0" lang="it-IT" altLang="it-IT" sz="2000" strike="noStrike" kern="1200" cap="none" spc="0" normalizeH="0" noProof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uLnTx/>
                <a:uFillTx/>
                <a:latin typeface="Palatino Linotype" panose="02040502050505030304" pitchFamily="18" charset="0"/>
                <a:ea typeface="+mn-ea"/>
                <a:cs typeface="+mn-cs"/>
              </a:rPr>
              <a:t>Possibili sviluppi possono essere:</a:t>
            </a:r>
          </a:p>
          <a:p>
            <a:pPr marL="342900" indent="-342900" algn="just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Ø"/>
              <a:defRPr/>
            </a:pPr>
            <a:r>
              <a:rPr kumimoji="0" lang="it-IT" altLang="it-IT" sz="2000" strike="noStrike" kern="1200" cap="none" spc="0" normalizeH="0" noProof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uLnTx/>
                <a:uFillTx/>
                <a:latin typeface="Palatino Linotype" panose="02040502050505030304" pitchFamily="18" charset="0"/>
                <a:ea typeface="+mn-ea"/>
                <a:cs typeface="+mn-cs"/>
              </a:rPr>
              <a:t>Upgrade del µC per alzare le frequenze di campionamento</a:t>
            </a:r>
          </a:p>
          <a:p>
            <a:pPr marL="342900" indent="-342900" algn="just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Ø"/>
              <a:defRPr/>
            </a:pPr>
            <a:r>
              <a:rPr kumimoji="0" lang="it-IT" altLang="it-IT" sz="2000" strike="noStrike" kern="1200" cap="none" spc="0" normalizeH="0" noProof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uLnTx/>
                <a:uFillTx/>
                <a:latin typeface="Palatino Linotype" panose="02040502050505030304" pitchFamily="18" charset="0"/>
                <a:ea typeface="+mn-ea"/>
                <a:cs typeface="+mn-cs"/>
              </a:rPr>
              <a:t>Studiare e implementare un controllore switching</a:t>
            </a:r>
          </a:p>
          <a:p>
            <a:pPr marL="342900" indent="-342900" algn="just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Ø"/>
              <a:defRPr/>
            </a:pPr>
            <a:r>
              <a:rPr kumimoji="0" lang="it-IT" altLang="it-IT" sz="2000" strike="noStrike" kern="1200" cap="none" spc="0" normalizeH="0" noProof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uLnTx/>
                <a:uFillTx/>
                <a:latin typeface="Palatino Linotype" panose="02040502050505030304" pitchFamily="18" charset="0"/>
                <a:ea typeface="+mn-ea"/>
                <a:cs typeface="+mn-cs"/>
              </a:rPr>
              <a:t>Modificare l’attuatore di corrente con un dispositivo superiore</a:t>
            </a:r>
          </a:p>
          <a:p>
            <a:pPr marL="342900" indent="-342900" algn="just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 "/>
              <a:defRPr/>
            </a:pPr>
            <a:r>
              <a:rPr kumimoji="0" lang="it-IT" altLang="it-IT" sz="2000" strike="noStrike" kern="1200" cap="none" spc="0" normalizeH="0" noProof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uLnTx/>
                <a:uFillTx/>
                <a:latin typeface="Palatino Linotype" panose="02040502050505030304" pitchFamily="18" charset="0"/>
                <a:ea typeface="+mn-ea"/>
                <a:cs typeface="+mn-cs"/>
              </a:rPr>
              <a:t>                                                            </a:t>
            </a:r>
            <a:endParaRPr lang="it-IT" altLang="it-IT" sz="2000" dirty="0">
              <a:latin typeface="Palatino Linotype" panose="02040502050505030304" pitchFamily="18" charset="0"/>
            </a:endParaRPr>
          </a:p>
        </p:txBody>
      </p:sp>
      <p:sp>
        <p:nvSpPr>
          <p:cNvPr id="8" name="Rettangolo 1" descr=" 8">
            <a:extLst>
              <a:ext uri="{FF2B5EF4-FFF2-40B4-BE49-F238E27FC236}">
                <a16:creationId xmlns:a16="http://schemas.microsoft.com/office/drawing/2014/main" id="{9422C13E-1472-4E7D-84A0-F04A21E8A6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573" y="215018"/>
            <a:ext cx="5636479" cy="58477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None/>
            </a:pPr>
            <a:r>
              <a:rPr lang="it-IT" altLang="it-IT" sz="3200" b="1" u="sng" dirty="0">
                <a:solidFill>
                  <a:srgbClr val="007F51"/>
                </a:solidFill>
                <a:latin typeface="Palatino Linotype" panose="02040502050505030304" pitchFamily="18" charset="0"/>
              </a:rPr>
              <a:t>Conclusioni e sviluppi futuri</a:t>
            </a:r>
          </a:p>
        </p:txBody>
      </p:sp>
    </p:spTree>
    <p:extLst>
      <p:ext uri="{BB962C8B-B14F-4D97-AF65-F5344CB8AC3E}">
        <p14:creationId xmlns:p14="http://schemas.microsoft.com/office/powerpoint/2010/main" val="178323390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CasellaDiTesto 7" descr=" 27">
            <a:extLst>
              <a:ext uri="{FF2B5EF4-FFF2-40B4-BE49-F238E27FC236}">
                <a16:creationId xmlns:a16="http://schemas.microsoft.com/office/drawing/2014/main" id="{2073803E-F048-4B48-9DFF-48FD151720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5133" y="945673"/>
            <a:ext cx="8840808" cy="23535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just">
              <a:lnSpc>
                <a:spcPct val="150000"/>
              </a:lnSpc>
              <a:spcBef>
                <a:spcPct val="0"/>
              </a:spcBef>
              <a:buClrTx/>
              <a:buNone/>
            </a:pPr>
            <a:r>
              <a:rPr lang="it-IT" altLang="it-IT" sz="2000" dirty="0">
                <a:latin typeface="Palatino Linotype" panose="02040502050505030304" pitchFamily="18" charset="0"/>
              </a:rPr>
              <a:t>Il progetto sviluppato sin ora:</a:t>
            </a:r>
          </a:p>
          <a:p>
            <a:pPr marL="285750" indent="-285750" algn="just">
              <a:lnSpc>
                <a:spcPct val="150000"/>
              </a:lnSpc>
              <a:spcBef>
                <a:spcPct val="0"/>
              </a:spcBef>
              <a:buClrTx/>
            </a:pPr>
            <a:r>
              <a:rPr lang="it-IT" altLang="it-IT" sz="2000">
                <a:latin typeface="Palatino Linotype" panose="02040502050505030304" pitchFamily="18" charset="0"/>
                <a:ea typeface="+mn-ea"/>
              </a:rPr>
              <a:t>Replica controllo e diagnostiche di base in un Tokamak</a:t>
            </a:r>
          </a:p>
          <a:p>
            <a:pPr marL="285750" indent="-285750" algn="just">
              <a:lnSpc>
                <a:spcPct val="150000"/>
              </a:lnSpc>
              <a:spcBef>
                <a:spcPct val="0"/>
              </a:spcBef>
              <a:buClrTx/>
            </a:pPr>
            <a:r>
              <a:rPr lang="it-IT" altLang="it-IT" sz="2000">
                <a:latin typeface="Palatino Linotype" panose="02040502050505030304" pitchFamily="18" charset="0"/>
                <a:ea typeface="+mn-ea"/>
              </a:rPr>
              <a:t>Permette un controllo seriale attraverso un device esterno (EMP)</a:t>
            </a:r>
          </a:p>
          <a:p>
            <a:pPr marL="285750" indent="-285750" algn="just">
              <a:lnSpc>
                <a:spcPct val="150000"/>
              </a:lnSpc>
              <a:spcBef>
                <a:spcPct val="0"/>
              </a:spcBef>
              <a:buClrTx/>
            </a:pPr>
            <a:r>
              <a:rPr lang="it-IT" altLang="it-IT" sz="2000">
                <a:latin typeface="Palatino Linotype" panose="02040502050505030304" pitchFamily="18" charset="0"/>
                <a:ea typeface="+mn-ea"/>
              </a:rPr>
              <a:t>Ammette di osservare in «streaming» l’evoluzione dell’esperimento</a:t>
            </a:r>
            <a:endParaRPr lang="it-IT" altLang="it-IT" sz="2000" dirty="0">
              <a:latin typeface="Palatino Linotype" panose="02040502050505030304" pitchFamily="18" charset="0"/>
            </a:endParaRPr>
          </a:p>
        </p:txBody>
      </p:sp>
      <p:sp>
        <p:nvSpPr>
          <p:cNvPr id="4" name="AutoShape 6" descr=" 4">
            <a:extLst>
              <a:ext uri="{FF2B5EF4-FFF2-40B4-BE49-F238E27FC236}">
                <a16:creationId xmlns:a16="http://schemas.microsoft.com/office/drawing/2014/main" id="{F35CE243-217C-4A45-8011-3261202CD5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Rectangle 13" descr=" 12">
            <a:extLst>
              <a:ext uri="{FF2B5EF4-FFF2-40B4-BE49-F238E27FC236}">
                <a16:creationId xmlns:a16="http://schemas.microsoft.com/office/drawing/2014/main" id="{1710CBAA-FCA8-4E14-ABFC-C418D19A6B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324600"/>
            <a:ext cx="9144000" cy="533400"/>
          </a:xfrm>
          <a:prstGeom prst="rect">
            <a:avLst/>
          </a:prstGeom>
          <a:solidFill>
            <a:srgbClr val="007F51"/>
          </a:solidFill>
          <a:ln>
            <a:noFill/>
          </a:ln>
        </p:spPr>
        <p:txBody>
          <a:bodyPr wrap="none" anchor="ctr"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it-IT" altLang="it-IT" sz="1200" dirty="0"/>
              <a:t>15/10/2021		</a:t>
            </a:r>
            <a:r>
              <a:rPr lang="it-IT" altLang="it-IT" sz="12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Sviluppo di un Mokup per la prototipazione di architetture di controllo per Tokamak		</a:t>
            </a:r>
            <a:r>
              <a:rPr lang="it-IT" altLang="it-IT" sz="1200" dirty="0">
                <a:solidFill>
                  <a:schemeClr val="bg1"/>
                </a:solidFill>
                <a:latin typeface="Palatino Linotype" panose="02040502050505030304" pitchFamily="18" charset="0"/>
              </a:rPr>
              <a:t>Pagina </a:t>
            </a:r>
            <a:fld id="{1B9CCA1B-6ACB-479A-B160-6152B8C3A3D1}" type="slidenum">
              <a:rPr lang="it-IT" altLang="it-IT" sz="1200" smtClean="0">
                <a:solidFill>
                  <a:schemeClr val="bg1"/>
                </a:solidFill>
                <a:latin typeface="Palatino Linotype" panose="02040502050505030304" pitchFamily="18" charset="0"/>
              </a:rPr>
              <a:t>86</a:t>
            </a:fld>
            <a:endParaRPr lang="it-IT" altLang="it-IT" sz="1100" dirty="0">
              <a:solidFill>
                <a:schemeClr val="bg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7" name="CasellaDiTesto 6" descr=" 7">
            <a:extLst>
              <a:ext uri="{FF2B5EF4-FFF2-40B4-BE49-F238E27FC236}">
                <a16:creationId xmlns:a16="http://schemas.microsoft.com/office/drawing/2014/main" id="{86B3969F-8049-4D0A-BA6D-ACBDACD5D424}"/>
              </a:ext>
            </a:extLst>
          </p:cNvPr>
          <p:cNvSpPr txBox="1"/>
          <p:nvPr/>
        </p:nvSpPr>
        <p:spPr>
          <a:xfrm>
            <a:off x="225133" y="3162320"/>
            <a:ext cx="8630294" cy="28151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Bef>
                <a:spcPct val="0"/>
              </a:spcBef>
              <a:defRPr/>
            </a:pPr>
            <a:r>
              <a:rPr kumimoji="0" lang="it-IT" altLang="it-IT" sz="2000" strike="noStrike" kern="1200" cap="none" spc="0" normalizeH="0" noProof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uLnTx/>
                <a:uFillTx/>
                <a:latin typeface="Palatino Linotype" panose="02040502050505030304" pitchFamily="18" charset="0"/>
                <a:ea typeface="+mn-ea"/>
                <a:cs typeface="+mn-cs"/>
              </a:rPr>
              <a:t>Possibili sviluppi possono essere:</a:t>
            </a:r>
          </a:p>
          <a:p>
            <a:pPr marL="342900" indent="-342900" algn="just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Ø"/>
              <a:defRPr/>
            </a:pPr>
            <a:r>
              <a:rPr kumimoji="0" lang="it-IT" altLang="it-IT" sz="2000" strike="noStrike" kern="1200" cap="none" spc="0" normalizeH="0" noProof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uLnTx/>
                <a:uFillTx/>
                <a:latin typeface="Palatino Linotype" panose="02040502050505030304" pitchFamily="18" charset="0"/>
                <a:ea typeface="+mn-ea"/>
                <a:cs typeface="+mn-cs"/>
              </a:rPr>
              <a:t>Upgrade del µC per alzare le frequenze di campionamento</a:t>
            </a:r>
          </a:p>
          <a:p>
            <a:pPr marL="342900" indent="-342900" algn="just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Ø"/>
              <a:defRPr/>
            </a:pPr>
            <a:r>
              <a:rPr kumimoji="0" lang="it-IT" altLang="it-IT" sz="2000" strike="noStrike" kern="1200" cap="none" spc="0" normalizeH="0" noProof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uLnTx/>
                <a:uFillTx/>
                <a:latin typeface="Palatino Linotype" panose="02040502050505030304" pitchFamily="18" charset="0"/>
                <a:ea typeface="+mn-ea"/>
                <a:cs typeface="+mn-cs"/>
              </a:rPr>
              <a:t>Studiare e implementare un controllore switching</a:t>
            </a:r>
          </a:p>
          <a:p>
            <a:pPr marL="342900" indent="-342900" algn="just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Ø"/>
              <a:defRPr/>
            </a:pPr>
            <a:r>
              <a:rPr kumimoji="0" lang="it-IT" altLang="it-IT" sz="2000" strike="noStrike" kern="1200" cap="none" spc="0" normalizeH="0" noProof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uLnTx/>
                <a:uFillTx/>
                <a:latin typeface="Palatino Linotype" panose="02040502050505030304" pitchFamily="18" charset="0"/>
                <a:ea typeface="+mn-ea"/>
                <a:cs typeface="+mn-cs"/>
              </a:rPr>
              <a:t>Modificare l’attuatore di corrente con un dispositivo superiore</a:t>
            </a:r>
          </a:p>
          <a:p>
            <a:pPr marL="342900" indent="-342900" algn="just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Ø"/>
              <a:defRPr/>
            </a:pPr>
            <a:r>
              <a:rPr kumimoji="0" lang="it-IT" altLang="it-IT" sz="2000" strike="noStrike" kern="1200" cap="none" spc="0" normalizeH="0" noProof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uLnTx/>
                <a:uFillTx/>
                <a:latin typeface="Palatino Linotype" panose="02040502050505030304" pitchFamily="18" charset="0"/>
                <a:ea typeface="+mn-ea"/>
                <a:cs typeface="+mn-cs"/>
              </a:rPr>
              <a:t>Integrare attraverso MARTe2 il prototipo al resto della rete</a:t>
            </a:r>
            <a:endParaRPr lang="it-IT" altLang="it-IT" sz="2000" dirty="0">
              <a:latin typeface="Palatino Linotype" panose="02040502050505030304" pitchFamily="18" charset="0"/>
            </a:endParaRPr>
          </a:p>
        </p:txBody>
      </p:sp>
      <p:sp>
        <p:nvSpPr>
          <p:cNvPr id="8" name="Rettangolo 1" descr=" 8">
            <a:extLst>
              <a:ext uri="{FF2B5EF4-FFF2-40B4-BE49-F238E27FC236}">
                <a16:creationId xmlns:a16="http://schemas.microsoft.com/office/drawing/2014/main" id="{9422C13E-1472-4E7D-84A0-F04A21E8A6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573" y="215018"/>
            <a:ext cx="5636479" cy="58477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None/>
            </a:pPr>
            <a:r>
              <a:rPr lang="it-IT" altLang="it-IT" sz="3200" b="1" u="sng" dirty="0">
                <a:solidFill>
                  <a:srgbClr val="007F51"/>
                </a:solidFill>
                <a:latin typeface="Palatino Linotype" panose="02040502050505030304" pitchFamily="18" charset="0"/>
              </a:rPr>
              <a:t>Conclusioni e sviluppi futuri</a:t>
            </a:r>
          </a:p>
        </p:txBody>
      </p:sp>
    </p:spTree>
    <p:extLst>
      <p:ext uri="{BB962C8B-B14F-4D97-AF65-F5344CB8AC3E}">
        <p14:creationId xmlns:p14="http://schemas.microsoft.com/office/powerpoint/2010/main" val="144319049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ttangolo 1">
            <a:extLst>
              <a:ext uri="{FF2B5EF4-FFF2-40B4-BE49-F238E27FC236}">
                <a16:creationId xmlns:a16="http://schemas.microsoft.com/office/drawing/2014/main" id="{207DBE64-051E-4791-BB45-3EA8284E20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5580" y="302913"/>
            <a:ext cx="7930376" cy="52322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None/>
            </a:pPr>
            <a:r>
              <a:rPr lang="it-IT" altLang="it-IT" sz="2800" b="1" u="sng" dirty="0">
                <a:solidFill>
                  <a:srgbClr val="007F51"/>
                </a:solidFill>
                <a:latin typeface="Palatino Linotype" panose="02040502050505030304" pitchFamily="18" charset="0"/>
              </a:rPr>
              <a:t>Riformulazione delle funzioni di trasferimento</a:t>
            </a:r>
          </a:p>
        </p:txBody>
      </p:sp>
      <p:sp>
        <p:nvSpPr>
          <p:cNvPr id="27" name="CasellaDiTesto 7">
            <a:extLst>
              <a:ext uri="{FF2B5EF4-FFF2-40B4-BE49-F238E27FC236}">
                <a16:creationId xmlns:a16="http://schemas.microsoft.com/office/drawing/2014/main" id="{2073803E-F048-4B48-9DFF-48FD151720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8573" y="1046867"/>
            <a:ext cx="8696401" cy="465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just">
              <a:lnSpc>
                <a:spcPct val="150000"/>
              </a:lnSpc>
              <a:spcBef>
                <a:spcPct val="0"/>
              </a:spcBef>
              <a:buClrTx/>
              <a:buFontTx/>
              <a:buNone/>
            </a:pPr>
            <a:r>
              <a:rPr lang="it-IT" altLang="it-IT" sz="1800" dirty="0">
                <a:latin typeface="Palatino Linotype" panose="02040502050505030304" pitchFamily="18" charset="0"/>
              </a:rPr>
              <a:t>Allo scopo di calcolare li design di controllore adatto, ridefiniamo le </a:t>
            </a:r>
            <a:endParaRPr lang="it-IT" altLang="it-IT" sz="1600" b="1" dirty="0">
              <a:latin typeface="Palatino Linotype" panose="02040502050505030304" pitchFamily="18" charset="0"/>
            </a:endParaRPr>
          </a:p>
        </p:txBody>
      </p:sp>
      <p:sp>
        <p:nvSpPr>
          <p:cNvPr id="4" name="AutoShape 6" descr="Una simulazione mostra l&amp;#39;efficienza di un reattore a fusione nucleare">
            <a:extLst>
              <a:ext uri="{FF2B5EF4-FFF2-40B4-BE49-F238E27FC236}">
                <a16:creationId xmlns:a16="http://schemas.microsoft.com/office/drawing/2014/main" id="{F35CE243-217C-4A45-8011-3261202CD5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814A3B41-63A0-462B-AD81-40121C305F33}"/>
                  </a:ext>
                </a:extLst>
              </p:cNvPr>
              <p:cNvSpPr txBox="1"/>
              <p:nvPr/>
            </p:nvSpPr>
            <p:spPr>
              <a:xfrm>
                <a:off x="288573" y="1527610"/>
                <a:ext cx="7247433" cy="15938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800" b="0" i="1" smtClean="0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it-IT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it-IT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it-IT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it-IT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it-IT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it-IT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it-IT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sub>
                              </m:sSub>
                            </m:sup>
                          </m:sSup>
                          <m:r>
                            <a:rPr lang="it-IT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nary>
                            <m:naryPr>
                              <m:chr m:val="∏"/>
                              <m:limLoc m:val="subSup"/>
                              <m:ctrlPr>
                                <a:rPr lang="it-IT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it-IT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it-IT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it-IT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#</m:t>
                              </m:r>
                              <m:r>
                                <a:rPr lang="it-IT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𝑍𝑒𝑟𝑖</m:t>
                              </m:r>
                              <m:r>
                                <a:rPr lang="it-IT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≠0</m:t>
                              </m:r>
                            </m:sup>
                            <m:e>
                              <m:d>
                                <m:dPr>
                                  <m:ctrlPr>
                                    <a:rPr lang="it-IT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it-IT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it-IT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it-IT" sz="28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sz="28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it-IT" sz="28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den>
                                  </m:f>
                                  <m:r>
                                    <a:rPr lang="it-IT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e>
                              </m:d>
                            </m:e>
                          </m:nary>
                        </m:num>
                        <m:den>
                          <m:sSup>
                            <m:sSupPr>
                              <m:ctrlPr>
                                <a:rPr lang="it-IT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8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it-IT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it-IT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it-IT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𝑑</m:t>
                                      </m:r>
                                    </m:sub>
                                  </m:sSub>
                                </m:sub>
                              </m:sSub>
                            </m:sup>
                          </m:sSup>
                          <m:r>
                            <a:rPr lang="it-IT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nary>
                            <m:naryPr>
                              <m:chr m:val="∏"/>
                              <m:limLoc m:val="subSup"/>
                              <m:ctrlPr>
                                <a:rPr lang="it-IT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it-IT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it-IT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it-IT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#</m:t>
                              </m:r>
                              <m:r>
                                <a:rPr lang="it-IT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𝑃𝑜𝑙𝑖</m:t>
                              </m:r>
                              <m:r>
                                <a:rPr lang="it-IT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≠0</m:t>
                              </m:r>
                            </m:sup>
                            <m:e>
                              <m:d>
                                <m:dPr>
                                  <m:ctrlPr>
                                    <a:rPr lang="it-IT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it-IT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it-IT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it-IT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sz="28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it-IT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den>
                                  </m:f>
                                  <m:r>
                                    <a:rPr lang="it-IT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e>
                              </m:d>
                            </m:e>
                          </m:nary>
                        </m:den>
                      </m:f>
                      <m:r>
                        <a:rPr lang="it-IT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it-IT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8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it-IT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28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it-IT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sup>
                          </m:sSup>
                        </m:den>
                      </m:f>
                      <m:f>
                        <m:fPr>
                          <m:ctrlPr>
                            <a:rPr lang="it-IT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d>
                            <m:dPr>
                              <m:ctrlP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it-IT" sz="2800" dirty="0"/>
              </a:p>
            </p:txBody>
          </p:sp>
        </mc:Choice>
        <mc:Fallback xmlns="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814A3B41-63A0-462B-AD81-40121C305F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573" y="1527610"/>
                <a:ext cx="7247433" cy="159389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08009693-E468-4FBF-B50D-B63727ED224B}"/>
                  </a:ext>
                </a:extLst>
              </p:cNvPr>
              <p:cNvSpPr txBox="1"/>
              <p:nvPr/>
            </p:nvSpPr>
            <p:spPr>
              <a:xfrm>
                <a:off x="245580" y="3232275"/>
                <a:ext cx="7333418" cy="15938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it-IT" sz="2800"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it-IT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it-IT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it-IT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it-IT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it-IT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it-IT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it-IT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sub>
                              </m:sSub>
                            </m:sup>
                          </m:sSup>
                          <m:r>
                            <a:rPr lang="it-IT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nary>
                            <m:naryPr>
                              <m:chr m:val="∏"/>
                              <m:limLoc m:val="subSup"/>
                              <m:ctrlPr>
                                <a:rPr lang="it-IT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it-IT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it-IT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it-IT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#</m:t>
                              </m:r>
                              <m:r>
                                <a:rPr lang="it-IT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𝑍𝑒𝑟𝑖</m:t>
                              </m:r>
                              <m:r>
                                <a:rPr lang="it-IT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≠0</m:t>
                              </m:r>
                            </m:sup>
                            <m:e>
                              <m:d>
                                <m:dPr>
                                  <m:ctrlPr>
                                    <a:rPr lang="it-IT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it-IT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it-IT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it-IT" sz="28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sz="28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it-IT" sz="28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den>
                                  </m:f>
                                  <m:r>
                                    <a:rPr lang="it-IT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e>
                              </m:d>
                            </m:e>
                          </m:nary>
                        </m:num>
                        <m:den>
                          <m:sSup>
                            <m:sSupPr>
                              <m:ctrlPr>
                                <a:rPr lang="it-IT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8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it-IT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it-IT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it-IT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𝑑</m:t>
                                      </m:r>
                                    </m:sub>
                                  </m:sSub>
                                </m:sub>
                              </m:sSub>
                            </m:sup>
                          </m:sSup>
                          <m:r>
                            <a:rPr lang="it-IT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nary>
                            <m:naryPr>
                              <m:chr m:val="∏"/>
                              <m:limLoc m:val="subSup"/>
                              <m:ctrlPr>
                                <a:rPr lang="it-IT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it-IT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it-IT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it-IT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#</m:t>
                              </m:r>
                              <m:r>
                                <a:rPr lang="it-IT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𝑃𝑜𝑙𝑖</m:t>
                              </m:r>
                              <m:r>
                                <a:rPr lang="it-IT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≠0</m:t>
                              </m:r>
                            </m:sup>
                            <m:e>
                              <m:d>
                                <m:dPr>
                                  <m:ctrlPr>
                                    <a:rPr lang="it-IT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it-IT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it-IT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it-IT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sz="28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it-IT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den>
                                  </m:f>
                                  <m:r>
                                    <a:rPr lang="it-IT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e>
                              </m:d>
                            </m:e>
                          </m:nary>
                        </m:den>
                      </m:f>
                      <m:r>
                        <a:rPr lang="it-IT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it-IT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8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it-IT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28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it-IT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</m:t>
                                  </m:r>
                                </m:sub>
                              </m:sSub>
                            </m:sup>
                          </m:sSup>
                        </m:den>
                      </m:f>
                      <m:f>
                        <m:fPr>
                          <m:ctrlPr>
                            <a:rPr lang="it-IT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d>
                            <m:dPr>
                              <m:ctrlP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it-IT" sz="2800" dirty="0"/>
              </a:p>
            </p:txBody>
          </p:sp>
        </mc:Choice>
        <mc:Fallback xmlns="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08009693-E468-4FBF-B50D-B63727ED22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580" y="3232275"/>
                <a:ext cx="7333418" cy="15938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E90EE6C8-52BB-47D4-A96A-FDB6227C8B12}"/>
                  </a:ext>
                </a:extLst>
              </p:cNvPr>
              <p:cNvSpPr txBox="1"/>
              <p:nvPr/>
            </p:nvSpPr>
            <p:spPr>
              <a:xfrm>
                <a:off x="245580" y="4988011"/>
                <a:ext cx="4685513" cy="8067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8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sSub>
                            <m:sSubPr>
                              <m:ctrlPr>
                                <a:rPr lang="it-IT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b>
                              <m:r>
                                <a:rPr lang="it-IT" sz="2800" i="1">
                                  <a:latin typeface="Cambria Math" panose="02040503050406030204" pitchFamily="18" charset="0"/>
                                </a:rPr>
                                <m:t>𝑟𝑒𝑓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it-IT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it-IT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it-IT" sz="2800" b="0" i="1" smtClean="0">
                          <a:latin typeface="Cambria Math" panose="02040503050406030204" pitchFamily="18" charset="0"/>
                        </a:rPr>
                        <m:t>⇒</m:t>
                      </m:r>
                      <m:sSub>
                        <m:sSubPr>
                          <m:ctrlPr>
                            <a:rPr lang="it-IT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8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sSub>
                            <m:sSubPr>
                              <m:ctrlPr>
                                <a:rPr lang="it-IT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b>
                              <m:r>
                                <a:rPr lang="it-IT" sz="2800" i="1">
                                  <a:latin typeface="Cambria Math" panose="02040503050406030204" pitchFamily="18" charset="0"/>
                                </a:rPr>
                                <m:t>𝑟𝑒𝑓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it-IT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it-IT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num>
                        <m:den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</m:oMath>
                  </m:oMathPara>
                </a14:m>
                <a:endParaRPr lang="it-IT" sz="2800" dirty="0"/>
              </a:p>
            </p:txBody>
          </p:sp>
        </mc:Choice>
        <mc:Fallback xmlns="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E90EE6C8-52BB-47D4-A96A-FDB6227C8B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580" y="4988011"/>
                <a:ext cx="4685513" cy="80675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F3DEBF21-652E-4019-89D1-2FBBA705050B}"/>
                  </a:ext>
                </a:extLst>
              </p:cNvPr>
              <p:cNvSpPr txBox="1"/>
              <p:nvPr/>
            </p:nvSpPr>
            <p:spPr>
              <a:xfrm>
                <a:off x="7763773" y="3844558"/>
                <a:ext cx="107426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8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it-IT" sz="1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it-IT" sz="1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=−1</m:t>
                      </m:r>
                    </m:oMath>
                  </m:oMathPara>
                </a14:m>
                <a:endParaRPr lang="it-IT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F3DEBF21-652E-4019-89D1-2FBBA70505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3773" y="3844558"/>
                <a:ext cx="1074262" cy="369332"/>
              </a:xfrm>
              <a:prstGeom prst="rect">
                <a:avLst/>
              </a:prstGeom>
              <a:blipFill>
                <a:blip r:embed="rId5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3">
            <a:extLst>
              <a:ext uri="{FF2B5EF4-FFF2-40B4-BE49-F238E27FC236}">
                <a16:creationId xmlns:a16="http://schemas.microsoft.com/office/drawing/2014/main" id="{5B3F8745-6EC4-4518-8A45-A548D2B48F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324600"/>
            <a:ext cx="9144000" cy="533400"/>
          </a:xfrm>
          <a:prstGeom prst="rect">
            <a:avLst/>
          </a:prstGeom>
          <a:solidFill>
            <a:srgbClr val="007F51"/>
          </a:solidFill>
          <a:ln>
            <a:noFill/>
          </a:ln>
        </p:spPr>
        <p:txBody>
          <a:bodyPr wrap="none" anchor="ctr"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it-IT" altLang="it-IT" sz="1200" dirty="0"/>
              <a:t>15/10/2021		</a:t>
            </a:r>
            <a:r>
              <a:rPr lang="it-IT" altLang="it-IT" sz="12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Sviluppo di un Mokup per la prototipazione di architetture di controllo per Tokamak		</a:t>
            </a:r>
            <a:r>
              <a:rPr lang="it-IT" altLang="it-IT" sz="1200" dirty="0">
                <a:solidFill>
                  <a:schemeClr val="bg1"/>
                </a:solidFill>
                <a:latin typeface="Palatino Linotype" panose="02040502050505030304" pitchFamily="18" charset="0"/>
              </a:rPr>
              <a:t>Pagina </a:t>
            </a:r>
            <a:fld id="{1B9CCA1B-6ACB-479A-B160-6152B8C3A3D1}" type="slidenum">
              <a:rPr lang="it-IT" altLang="it-IT" sz="1200" smtClean="0">
                <a:solidFill>
                  <a:schemeClr val="bg1"/>
                </a:solidFill>
                <a:latin typeface="Palatino Linotype" panose="02040502050505030304" pitchFamily="18" charset="0"/>
              </a:rPr>
              <a:t>87</a:t>
            </a:fld>
            <a:endParaRPr lang="it-IT" altLang="it-IT" sz="1100" dirty="0">
              <a:solidFill>
                <a:schemeClr val="bg1"/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654987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ttangolo 1" descr=" 22">
            <a:extLst>
              <a:ext uri="{FF2B5EF4-FFF2-40B4-BE49-F238E27FC236}">
                <a16:creationId xmlns:a16="http://schemas.microsoft.com/office/drawing/2014/main" id="{207DBE64-051E-4791-BB45-3EA8284E20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131" y="339107"/>
            <a:ext cx="3921266" cy="52322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None/>
            </a:pPr>
            <a:r>
              <a:rPr lang="it-IT" altLang="it-IT" sz="2800" b="1" u="sng" dirty="0">
                <a:solidFill>
                  <a:srgbClr val="007F51"/>
                </a:solidFill>
                <a:latin typeface="Palatino Linotype" panose="02040502050505030304" pitchFamily="18" charset="0"/>
              </a:rPr>
              <a:t>Calcolo del controllore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asellaDiTesto 1" descr=" 2">
                <a:extLst>
                  <a:ext uri="{FF2B5EF4-FFF2-40B4-BE49-F238E27FC236}">
                    <a16:creationId xmlns:a16="http://schemas.microsoft.com/office/drawing/2014/main" id="{9598BE2B-405D-41C2-9AB2-5056420CE18F}"/>
                  </a:ext>
                </a:extLst>
              </p:cNvPr>
              <p:cNvSpPr txBox="1"/>
              <p:nvPr/>
            </p:nvSpPr>
            <p:spPr>
              <a:xfrm>
                <a:off x="75131" y="862327"/>
                <a:ext cx="2711896" cy="521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𝑒𝑟</m:t>
                          </m:r>
                        </m:sub>
                      </m:sSub>
                      <m:d>
                        <m:d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  <m:d>
                            <m:dPr>
                              <m:ctrlP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num>
                        <m:den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d>
                            <m:dPr>
                              <m:ctrlP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den>
                      </m:f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it-IT" sz="1600" dirty="0"/>
              </a:p>
            </p:txBody>
          </p:sp>
        </mc:Choice>
        <mc:Fallback xmlns="">
          <p:sp>
            <p:nvSpPr>
              <p:cNvPr id="2" name="CasellaDiTesto 1" descr=" 2">
                <a:extLst>
                  <a:ext uri="{FF2B5EF4-FFF2-40B4-BE49-F238E27FC236}">
                    <a16:creationId xmlns:a16="http://schemas.microsoft.com/office/drawing/2014/main" id="{9598BE2B-405D-41C2-9AB2-5056420CE1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31" y="862327"/>
                <a:ext cx="2711896" cy="52155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 13" descr=" 18">
            <a:extLst>
              <a:ext uri="{FF2B5EF4-FFF2-40B4-BE49-F238E27FC236}">
                <a16:creationId xmlns:a16="http://schemas.microsoft.com/office/drawing/2014/main" id="{4D9A0F90-D4DA-4ABA-B475-DEA6118F43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324600"/>
            <a:ext cx="9144000" cy="533400"/>
          </a:xfrm>
          <a:prstGeom prst="rect">
            <a:avLst/>
          </a:prstGeom>
          <a:solidFill>
            <a:srgbClr val="007F51"/>
          </a:solidFill>
          <a:ln>
            <a:noFill/>
          </a:ln>
        </p:spPr>
        <p:txBody>
          <a:bodyPr wrap="none" anchor="ctr"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it-IT" altLang="it-IT" sz="1200" dirty="0"/>
              <a:t>15/10/2021		</a:t>
            </a:r>
            <a:r>
              <a:rPr lang="it-IT" altLang="it-IT" sz="12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Sviluppo di un Mokup per la prototipazione di architetture di controllo per Tokamak		</a:t>
            </a:r>
            <a:r>
              <a:rPr lang="it-IT" altLang="it-IT" sz="1200" dirty="0">
                <a:solidFill>
                  <a:schemeClr val="bg1"/>
                </a:solidFill>
                <a:latin typeface="Palatino Linotype" panose="02040502050505030304" pitchFamily="18" charset="0"/>
              </a:rPr>
              <a:t>Pagina </a:t>
            </a:r>
            <a:fld id="{1B9CCA1B-6ACB-479A-B160-6152B8C3A3D1}" type="slidenum">
              <a:rPr lang="it-IT" altLang="it-IT" sz="1200" smtClean="0">
                <a:solidFill>
                  <a:schemeClr val="bg1"/>
                </a:solidFill>
                <a:latin typeface="Palatino Linotype" panose="02040502050505030304" pitchFamily="18" charset="0"/>
              </a:rPr>
              <a:t>88</a:t>
            </a:fld>
            <a:endParaRPr lang="it-IT" altLang="it-IT" sz="1100" dirty="0">
              <a:solidFill>
                <a:schemeClr val="bg1"/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422597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ttangolo 1" descr=" 22">
            <a:extLst>
              <a:ext uri="{FF2B5EF4-FFF2-40B4-BE49-F238E27FC236}">
                <a16:creationId xmlns:a16="http://schemas.microsoft.com/office/drawing/2014/main" id="{207DBE64-051E-4791-BB45-3EA8284E20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131" y="208668"/>
            <a:ext cx="3921266" cy="52322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None/>
            </a:pPr>
            <a:r>
              <a:rPr lang="it-IT" altLang="it-IT" sz="2800" b="1" u="sng" dirty="0">
                <a:solidFill>
                  <a:srgbClr val="007F51"/>
                </a:solidFill>
                <a:latin typeface="Palatino Linotype" panose="02040502050505030304" pitchFamily="18" charset="0"/>
              </a:rPr>
              <a:t>Calcolo del controllore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asellaDiTesto 1" descr=" 2">
                <a:extLst>
                  <a:ext uri="{FF2B5EF4-FFF2-40B4-BE49-F238E27FC236}">
                    <a16:creationId xmlns:a16="http://schemas.microsoft.com/office/drawing/2014/main" id="{9598BE2B-405D-41C2-9AB2-5056420CE18F}"/>
                  </a:ext>
                </a:extLst>
              </p:cNvPr>
              <p:cNvSpPr txBox="1"/>
              <p:nvPr/>
            </p:nvSpPr>
            <p:spPr>
              <a:xfrm>
                <a:off x="75131" y="862327"/>
                <a:ext cx="2711896" cy="521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𝑒𝑟</m:t>
                          </m:r>
                        </m:sub>
                      </m:sSub>
                      <m:d>
                        <m:d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  <m:d>
                            <m:dPr>
                              <m:ctrlP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num>
                        <m:den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d>
                            <m:dPr>
                              <m:ctrlP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den>
                      </m:f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it-IT" sz="1600" dirty="0"/>
              </a:p>
            </p:txBody>
          </p:sp>
        </mc:Choice>
        <mc:Fallback xmlns="">
          <p:sp>
            <p:nvSpPr>
              <p:cNvPr id="2" name="CasellaDiTesto 1" descr=" 2">
                <a:extLst>
                  <a:ext uri="{FF2B5EF4-FFF2-40B4-BE49-F238E27FC236}">
                    <a16:creationId xmlns:a16="http://schemas.microsoft.com/office/drawing/2014/main" id="{9598BE2B-405D-41C2-9AB2-5056420CE1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31" y="862327"/>
                <a:ext cx="2711896" cy="52155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sellaDiTesto 4" descr=" 8">
                <a:extLst>
                  <a:ext uri="{FF2B5EF4-FFF2-40B4-BE49-F238E27FC236}">
                    <a16:creationId xmlns:a16="http://schemas.microsoft.com/office/drawing/2014/main" id="{879C1589-8FEF-4ED7-BB9A-6860012043D4}"/>
                  </a:ext>
                </a:extLst>
              </p:cNvPr>
              <p:cNvSpPr txBox="1"/>
              <p:nvPr/>
            </p:nvSpPr>
            <p:spPr>
              <a:xfrm>
                <a:off x="3010830" y="824181"/>
                <a:ext cx="6214708" cy="589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it-IT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</m:sSub>
                      <m:r>
                        <a:rPr lang="it-IT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it-IT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it-IT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it-IT" sz="16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r>
                            <a:rPr lang="it-IT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  <m:r>
                            <a:rPr lang="it-IT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it-IT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it-IT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it-IT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it-IT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it-IT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it-IT" sz="16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r>
                            <a:rPr lang="it-IT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it-IT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it-IT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𝑒𝑟</m:t>
                              </m:r>
                            </m:sub>
                          </m:sSub>
                          <m:r>
                            <a:rPr lang="it-IT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it-IT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  <m:r>
                            <a:rPr lang="it-IT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it-IT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it-IT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it-IT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it-IT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it-IT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it-IT" sz="16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r>
                            <a:rPr lang="it-IT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it-IT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f>
                            <m:fPr>
                              <m:ctrlPr>
                                <a:rPr lang="it-IT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it-IT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sz="16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d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d>
                                <m:dPr>
                                  <m:ctrlPr>
                                    <a:rPr lang="it-IT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sz="16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d>
                            </m:den>
                          </m:f>
                          <m:r>
                            <a:rPr lang="it-IT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f>
                            <m:fPr>
                              <m:ctrlPr>
                                <a:rPr lang="it-IT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it-IT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it-IT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it-IT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it-IT" sz="1600" dirty="0"/>
              </a:p>
            </p:txBody>
          </p:sp>
        </mc:Choice>
        <mc:Fallback xmlns="">
          <p:sp>
            <p:nvSpPr>
              <p:cNvPr id="5" name="CasellaDiTesto 4" descr=" 8">
                <a:extLst>
                  <a:ext uri="{FF2B5EF4-FFF2-40B4-BE49-F238E27FC236}">
                    <a16:creationId xmlns:a16="http://schemas.microsoft.com/office/drawing/2014/main" id="{879C1589-8FEF-4ED7-BB9A-6860012043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0830" y="824181"/>
                <a:ext cx="6214708" cy="589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 13" descr=" 18">
            <a:extLst>
              <a:ext uri="{FF2B5EF4-FFF2-40B4-BE49-F238E27FC236}">
                <a16:creationId xmlns:a16="http://schemas.microsoft.com/office/drawing/2014/main" id="{4D9A0F90-D4DA-4ABA-B475-DEA6118F43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324600"/>
            <a:ext cx="9144000" cy="533400"/>
          </a:xfrm>
          <a:prstGeom prst="rect">
            <a:avLst/>
          </a:prstGeom>
          <a:solidFill>
            <a:srgbClr val="007F51"/>
          </a:solidFill>
          <a:ln>
            <a:noFill/>
          </a:ln>
        </p:spPr>
        <p:txBody>
          <a:bodyPr wrap="none" anchor="ctr"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it-IT" altLang="it-IT" sz="1200" dirty="0"/>
              <a:t>15/10/2021		</a:t>
            </a:r>
            <a:r>
              <a:rPr lang="it-IT" altLang="it-IT" sz="12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Sviluppo di un Mokup per la prototipazione di architetture di controllo per Tokamak		</a:t>
            </a:r>
            <a:r>
              <a:rPr lang="it-IT" altLang="it-IT" sz="1200" dirty="0">
                <a:solidFill>
                  <a:schemeClr val="bg1"/>
                </a:solidFill>
                <a:latin typeface="Palatino Linotype" panose="02040502050505030304" pitchFamily="18" charset="0"/>
              </a:rPr>
              <a:t>Pagina </a:t>
            </a:r>
            <a:fld id="{1B9CCA1B-6ACB-479A-B160-6152B8C3A3D1}" type="slidenum">
              <a:rPr lang="it-IT" altLang="it-IT" sz="1200" smtClean="0">
                <a:solidFill>
                  <a:schemeClr val="bg1"/>
                </a:solidFill>
                <a:latin typeface="Palatino Linotype" panose="02040502050505030304" pitchFamily="18" charset="0"/>
              </a:rPr>
              <a:t>89</a:t>
            </a:fld>
            <a:endParaRPr lang="it-IT" altLang="it-IT" sz="1100" dirty="0">
              <a:solidFill>
                <a:schemeClr val="bg1"/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26397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ttangolo 1" descr=" 22">
            <a:extLst>
              <a:ext uri="{FF2B5EF4-FFF2-40B4-BE49-F238E27FC236}">
                <a16:creationId xmlns:a16="http://schemas.microsoft.com/office/drawing/2014/main" id="{207DBE64-051E-4791-BB45-3EA8284E20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573" y="215018"/>
            <a:ext cx="1572866" cy="58477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it-IT" altLang="it-IT" sz="3200" b="1" u="sng" dirty="0">
                <a:solidFill>
                  <a:srgbClr val="007F51"/>
                </a:solidFill>
                <a:latin typeface="Palatino Linotype" panose="02040502050505030304" pitchFamily="18" charset="0"/>
              </a:rPr>
              <a:t>Mokup</a:t>
            </a:r>
          </a:p>
        </p:txBody>
      </p:sp>
      <p:sp>
        <p:nvSpPr>
          <p:cNvPr id="27" name="CasellaDiTesto 7" descr=" 27">
            <a:extLst>
              <a:ext uri="{FF2B5EF4-FFF2-40B4-BE49-F238E27FC236}">
                <a16:creationId xmlns:a16="http://schemas.microsoft.com/office/drawing/2014/main" id="{2073803E-F048-4B48-9DFF-48FD151720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8573" y="723522"/>
            <a:ext cx="8696401" cy="8809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just">
              <a:lnSpc>
                <a:spcPct val="150000"/>
              </a:lnSpc>
              <a:spcBef>
                <a:spcPct val="0"/>
              </a:spcBef>
              <a:buClrTx/>
              <a:buFontTx/>
              <a:buNone/>
            </a:pPr>
            <a:r>
              <a:rPr lang="it-IT" altLang="it-IT" sz="1800" dirty="0">
                <a:latin typeface="Palatino Linotype" panose="02040502050505030304" pitchFamily="18" charset="0"/>
              </a:rPr>
              <a:t>Il progetto complessivo punta a realizzare l’architettura di controllo in tutti i suoi aspetti software, con riguardo ai problemi di interconnessione</a:t>
            </a:r>
            <a:endParaRPr lang="it-IT" altLang="it-IT" sz="1600" b="1" dirty="0">
              <a:latin typeface="Palatino Linotype" panose="02040502050505030304" pitchFamily="18" charset="0"/>
            </a:endParaRPr>
          </a:p>
        </p:txBody>
      </p:sp>
      <p:sp>
        <p:nvSpPr>
          <p:cNvPr id="4" name="AutoShape 6" descr=" 4">
            <a:extLst>
              <a:ext uri="{FF2B5EF4-FFF2-40B4-BE49-F238E27FC236}">
                <a16:creationId xmlns:a16="http://schemas.microsoft.com/office/drawing/2014/main" id="{F35CE243-217C-4A45-8011-3261202CD5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Immagine 4" descr=" 5">
            <a:extLst>
              <a:ext uri="{FF2B5EF4-FFF2-40B4-BE49-F238E27FC236}">
                <a16:creationId xmlns:a16="http://schemas.microsoft.com/office/drawing/2014/main" id="{3BD66A9F-3E88-46F9-81C8-A5F9C963158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54"/>
          <a:stretch/>
        </p:blipFill>
        <p:spPr>
          <a:xfrm>
            <a:off x="468352" y="1834425"/>
            <a:ext cx="8090603" cy="4073863"/>
          </a:xfrm>
          <a:prstGeom prst="rect">
            <a:avLst/>
          </a:prstGeom>
        </p:spPr>
      </p:pic>
      <p:sp>
        <p:nvSpPr>
          <p:cNvPr id="13" name="Rectangle 13" descr=" 13">
            <a:extLst>
              <a:ext uri="{FF2B5EF4-FFF2-40B4-BE49-F238E27FC236}">
                <a16:creationId xmlns:a16="http://schemas.microsoft.com/office/drawing/2014/main" id="{FC7E27DE-BEA0-479C-A313-A8B92F337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324600"/>
            <a:ext cx="9144000" cy="533400"/>
          </a:xfrm>
          <a:prstGeom prst="rect">
            <a:avLst/>
          </a:prstGeom>
          <a:solidFill>
            <a:srgbClr val="007F51"/>
          </a:solidFill>
          <a:ln>
            <a:noFill/>
          </a:ln>
        </p:spPr>
        <p:txBody>
          <a:bodyPr wrap="none" anchor="ctr"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it-IT" altLang="it-IT" sz="1200" dirty="0"/>
              <a:t>15/10/2021		</a:t>
            </a:r>
            <a:r>
              <a:rPr lang="it-IT" altLang="it-IT" sz="12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Sviluppo di un Mokup per la prototipazione di architetture di controllo per Tokamak		</a:t>
            </a:r>
            <a:r>
              <a:rPr lang="it-IT" altLang="it-IT" sz="1200" dirty="0">
                <a:solidFill>
                  <a:schemeClr val="bg1"/>
                </a:solidFill>
                <a:latin typeface="Palatino Linotype" panose="02040502050505030304" pitchFamily="18" charset="0"/>
              </a:rPr>
              <a:t>Pagina </a:t>
            </a:r>
            <a:fld id="{1B9CCA1B-6ACB-479A-B160-6152B8C3A3D1}" type="slidenum">
              <a:rPr lang="it-IT" altLang="it-IT" sz="1200" smtClean="0">
                <a:solidFill>
                  <a:schemeClr val="bg1"/>
                </a:solidFill>
                <a:latin typeface="Palatino Linotype" panose="02040502050505030304" pitchFamily="18" charset="0"/>
              </a:rPr>
              <a:t>9</a:t>
            </a:fld>
            <a:endParaRPr lang="it-IT" altLang="it-IT" sz="1100" dirty="0">
              <a:solidFill>
                <a:schemeClr val="bg1"/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775465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ttangolo 1" descr=" 22">
            <a:extLst>
              <a:ext uri="{FF2B5EF4-FFF2-40B4-BE49-F238E27FC236}">
                <a16:creationId xmlns:a16="http://schemas.microsoft.com/office/drawing/2014/main" id="{207DBE64-051E-4791-BB45-3EA8284E20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131" y="190828"/>
            <a:ext cx="3921266" cy="52322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None/>
            </a:pPr>
            <a:r>
              <a:rPr lang="it-IT" altLang="it-IT" sz="2800" b="1" u="sng" dirty="0">
                <a:solidFill>
                  <a:srgbClr val="007F51"/>
                </a:solidFill>
                <a:latin typeface="Palatino Linotype" panose="02040502050505030304" pitchFamily="18" charset="0"/>
              </a:rPr>
              <a:t>Calcolo del controllore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asellaDiTesto 1" descr=" 2">
                <a:extLst>
                  <a:ext uri="{FF2B5EF4-FFF2-40B4-BE49-F238E27FC236}">
                    <a16:creationId xmlns:a16="http://schemas.microsoft.com/office/drawing/2014/main" id="{9598BE2B-405D-41C2-9AB2-5056420CE18F}"/>
                  </a:ext>
                </a:extLst>
              </p:cNvPr>
              <p:cNvSpPr txBox="1"/>
              <p:nvPr/>
            </p:nvSpPr>
            <p:spPr>
              <a:xfrm>
                <a:off x="75131" y="862327"/>
                <a:ext cx="2711896" cy="521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𝑒𝑟</m:t>
                          </m:r>
                        </m:sub>
                      </m:sSub>
                      <m:d>
                        <m:d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  <m:d>
                            <m:dPr>
                              <m:ctrlP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num>
                        <m:den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d>
                            <m:dPr>
                              <m:ctrlP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den>
                      </m:f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it-IT" sz="1600" dirty="0"/>
              </a:p>
            </p:txBody>
          </p:sp>
        </mc:Choice>
        <mc:Fallback xmlns="">
          <p:sp>
            <p:nvSpPr>
              <p:cNvPr id="2" name="CasellaDiTesto 1" descr=" 2">
                <a:extLst>
                  <a:ext uri="{FF2B5EF4-FFF2-40B4-BE49-F238E27FC236}">
                    <a16:creationId xmlns:a16="http://schemas.microsoft.com/office/drawing/2014/main" id="{9598BE2B-405D-41C2-9AB2-5056420CE1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31" y="862327"/>
                <a:ext cx="2711896" cy="52155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sellaDiTesto 4" descr=" 8">
                <a:extLst>
                  <a:ext uri="{FF2B5EF4-FFF2-40B4-BE49-F238E27FC236}">
                    <a16:creationId xmlns:a16="http://schemas.microsoft.com/office/drawing/2014/main" id="{879C1589-8FEF-4ED7-BB9A-6860012043D4}"/>
                  </a:ext>
                </a:extLst>
              </p:cNvPr>
              <p:cNvSpPr txBox="1"/>
              <p:nvPr/>
            </p:nvSpPr>
            <p:spPr>
              <a:xfrm>
                <a:off x="3010830" y="824181"/>
                <a:ext cx="6214708" cy="589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it-IT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</m:sSub>
                      <m:r>
                        <a:rPr lang="it-IT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it-IT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it-IT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it-IT" sz="16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r>
                            <a:rPr lang="it-IT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  <m:r>
                            <a:rPr lang="it-IT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it-IT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it-IT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it-IT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it-IT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it-IT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it-IT" sz="16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r>
                            <a:rPr lang="it-IT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it-IT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it-IT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𝑒𝑟</m:t>
                              </m:r>
                            </m:sub>
                          </m:sSub>
                          <m:r>
                            <a:rPr lang="it-IT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it-IT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  <m:r>
                            <a:rPr lang="it-IT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it-IT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it-IT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it-IT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it-IT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it-IT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it-IT" sz="16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r>
                            <a:rPr lang="it-IT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it-IT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f>
                            <m:fPr>
                              <m:ctrlPr>
                                <a:rPr lang="it-IT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it-IT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sz="16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d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d>
                                <m:dPr>
                                  <m:ctrlPr>
                                    <a:rPr lang="it-IT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sz="16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d>
                            </m:den>
                          </m:f>
                          <m:r>
                            <a:rPr lang="it-IT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f>
                            <m:fPr>
                              <m:ctrlPr>
                                <a:rPr lang="it-IT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it-IT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it-IT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it-IT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it-IT" sz="1600" dirty="0"/>
              </a:p>
            </p:txBody>
          </p:sp>
        </mc:Choice>
        <mc:Fallback xmlns="">
          <p:sp>
            <p:nvSpPr>
              <p:cNvPr id="5" name="CasellaDiTesto 4" descr=" 8">
                <a:extLst>
                  <a:ext uri="{FF2B5EF4-FFF2-40B4-BE49-F238E27FC236}">
                    <a16:creationId xmlns:a16="http://schemas.microsoft.com/office/drawing/2014/main" id="{879C1589-8FEF-4ED7-BB9A-6860012043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0830" y="824181"/>
                <a:ext cx="6214708" cy="589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sellaDiTesto 5" descr=" 10">
                <a:extLst>
                  <a:ext uri="{FF2B5EF4-FFF2-40B4-BE49-F238E27FC236}">
                    <a16:creationId xmlns:a16="http://schemas.microsoft.com/office/drawing/2014/main" id="{76F696EB-8A16-4D0B-914D-7AF8C19D8C8C}"/>
                  </a:ext>
                </a:extLst>
              </p:cNvPr>
              <p:cNvSpPr txBox="1"/>
              <p:nvPr/>
            </p:nvSpPr>
            <p:spPr>
              <a:xfrm>
                <a:off x="0" y="1710516"/>
                <a:ext cx="9144000" cy="887231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400" i="1" smtClean="0">
                          <a:latin typeface="Cambria Math" panose="02040503050406030204" pitchFamily="18" charset="0"/>
                        </a:rPr>
                        <m:t>1+</m:t>
                      </m:r>
                      <m:r>
                        <a:rPr lang="it-IT" sz="240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it-IT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it-IT" sz="2400" i="1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it-IT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=1+</m:t>
                      </m:r>
                      <m:f>
                        <m:fPr>
                          <m:ctrlPr>
                            <a:rPr lang="it-IT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4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it-IT" sz="24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it-IT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it-IT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it-IT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sup>
                          </m:sSup>
                        </m:den>
                      </m:f>
                      <m:f>
                        <m:fPr>
                          <m:ctrlPr>
                            <a:rPr lang="it-IT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4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it-IT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d>
                            <m:dPr>
                              <m:ctrlPr>
                                <a:rPr lang="it-IT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it-IT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4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it-IT" sz="24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it-IT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4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it-IT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it-IT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it-IT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it-IT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</m:t>
                                  </m:r>
                                </m:sub>
                              </m:sSub>
                            </m:sup>
                          </m:sSup>
                        </m:den>
                      </m:f>
                      <m:f>
                        <m:fPr>
                          <m:ctrlPr>
                            <a:rPr lang="it-IT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it-IT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d>
                            <m:dPr>
                              <m:ctrlPr>
                                <a:rPr lang="it-IT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it-IT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it-IT" sz="24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d>
                            <m:dPr>
                              <m:ctrlPr>
                                <a:rPr lang="it-IT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den>
                      </m:f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it-IT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it-IT" sz="2400" i="1" smtClean="0">
                                      <a:solidFill>
                                        <a:srgbClr val="4472C4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2400" i="1">
                                      <a:solidFill>
                                        <a:srgbClr val="4472C4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it-IT" sz="2400" i="1">
                                      <a:solidFill>
                                        <a:srgbClr val="4472C4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  <m:r>
                                <a:rPr lang="it-IT" sz="2400" i="1">
                                  <a:solidFill>
                                    <a:srgbClr val="4472C4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it-IT" sz="2400" i="1">
                                      <a:solidFill>
                                        <a:srgbClr val="4472C4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2400" i="1">
                                      <a:solidFill>
                                        <a:srgbClr val="4472C4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it-IT" sz="2400" i="1">
                                      <a:solidFill>
                                        <a:srgbClr val="4472C4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</m:t>
                                  </m:r>
                                </m:sub>
                              </m:sSub>
                            </m:sup>
                          </m:sSup>
                          <m:sSub>
                            <m:sSubPr>
                              <m:ctrlPr>
                                <a:rPr lang="it-IT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it-IT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sSub>
                            <m:sSubPr>
                              <m:ctrlPr>
                                <a:rPr lang="it-IT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it-IT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r>
                            <a:rPr lang="it-IT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sSub>
                            <m:sSubPr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  <m:sSub>
                            <m:sSubPr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sSub>
                            <m:sSubPr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it-IT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it-IT" sz="2400" i="1" smtClean="0">
                                      <a:solidFill>
                                        <a:srgbClr val="4472C4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2400" i="1">
                                      <a:solidFill>
                                        <a:srgbClr val="4472C4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it-IT" sz="2400" i="1">
                                      <a:solidFill>
                                        <a:srgbClr val="4472C4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  <m:r>
                                <a:rPr lang="it-IT" sz="2400" i="1">
                                  <a:solidFill>
                                    <a:srgbClr val="4472C4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it-IT" sz="2400" i="1">
                                      <a:solidFill>
                                        <a:srgbClr val="4472C4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2400" i="1">
                                      <a:solidFill>
                                        <a:srgbClr val="4472C4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it-IT" sz="2400" i="1">
                                      <a:solidFill>
                                        <a:srgbClr val="4472C4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</m:t>
                                  </m:r>
                                </m:sub>
                              </m:sSub>
                            </m:sup>
                          </m:sSup>
                          <m:sSub>
                            <m:sSubPr>
                              <m:ctrlPr>
                                <a:rPr lang="it-IT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it-IT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sSub>
                            <m:sSubPr>
                              <m:ctrlPr>
                                <a:rPr lang="it-IT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it-IT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it-IT" sz="2400" dirty="0"/>
              </a:p>
            </p:txBody>
          </p:sp>
        </mc:Choice>
        <mc:Fallback xmlns="">
          <p:sp>
            <p:nvSpPr>
              <p:cNvPr id="6" name="CasellaDiTesto 5" descr=" 10">
                <a:extLst>
                  <a:ext uri="{FF2B5EF4-FFF2-40B4-BE49-F238E27FC236}">
                    <a16:creationId xmlns:a16="http://schemas.microsoft.com/office/drawing/2014/main" id="{76F696EB-8A16-4D0B-914D-7AF8C19D8C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710516"/>
                <a:ext cx="9144000" cy="8872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 13" descr=" 18">
            <a:extLst>
              <a:ext uri="{FF2B5EF4-FFF2-40B4-BE49-F238E27FC236}">
                <a16:creationId xmlns:a16="http://schemas.microsoft.com/office/drawing/2014/main" id="{4D9A0F90-D4DA-4ABA-B475-DEA6118F43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324600"/>
            <a:ext cx="9144000" cy="533400"/>
          </a:xfrm>
          <a:prstGeom prst="rect">
            <a:avLst/>
          </a:prstGeom>
          <a:solidFill>
            <a:srgbClr val="007F51"/>
          </a:solidFill>
          <a:ln>
            <a:noFill/>
          </a:ln>
        </p:spPr>
        <p:txBody>
          <a:bodyPr wrap="none" anchor="ctr"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it-IT" altLang="it-IT" sz="1200" dirty="0"/>
              <a:t>15/10/2021		</a:t>
            </a:r>
            <a:r>
              <a:rPr lang="it-IT" altLang="it-IT" sz="12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Sviluppo di un Mokup per la prototipazione di architetture di controllo per Tokamak		</a:t>
            </a:r>
            <a:r>
              <a:rPr lang="it-IT" altLang="it-IT" sz="1200" dirty="0">
                <a:solidFill>
                  <a:schemeClr val="bg1"/>
                </a:solidFill>
                <a:latin typeface="Palatino Linotype" panose="02040502050505030304" pitchFamily="18" charset="0"/>
              </a:rPr>
              <a:t>Pagina </a:t>
            </a:r>
            <a:fld id="{1B9CCA1B-6ACB-479A-B160-6152B8C3A3D1}" type="slidenum">
              <a:rPr lang="it-IT" altLang="it-IT" sz="1200" smtClean="0">
                <a:solidFill>
                  <a:schemeClr val="bg1"/>
                </a:solidFill>
                <a:latin typeface="Palatino Linotype" panose="02040502050505030304" pitchFamily="18" charset="0"/>
              </a:rPr>
              <a:t>90</a:t>
            </a:fld>
            <a:endParaRPr lang="it-IT" altLang="it-IT" sz="1100" dirty="0">
              <a:solidFill>
                <a:schemeClr val="bg1"/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876938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ttangolo 1" descr=" 22">
            <a:extLst>
              <a:ext uri="{FF2B5EF4-FFF2-40B4-BE49-F238E27FC236}">
                <a16:creationId xmlns:a16="http://schemas.microsoft.com/office/drawing/2014/main" id="{207DBE64-051E-4791-BB45-3EA8284E20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131" y="175789"/>
            <a:ext cx="3921266" cy="52322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None/>
            </a:pPr>
            <a:r>
              <a:rPr lang="it-IT" altLang="it-IT" sz="2800" b="1" u="sng" dirty="0">
                <a:solidFill>
                  <a:srgbClr val="007F51"/>
                </a:solidFill>
                <a:latin typeface="Palatino Linotype" panose="02040502050505030304" pitchFamily="18" charset="0"/>
              </a:rPr>
              <a:t>Calcolo del controllore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asellaDiTesto 1" descr=" 2">
                <a:extLst>
                  <a:ext uri="{FF2B5EF4-FFF2-40B4-BE49-F238E27FC236}">
                    <a16:creationId xmlns:a16="http://schemas.microsoft.com/office/drawing/2014/main" id="{9598BE2B-405D-41C2-9AB2-5056420CE18F}"/>
                  </a:ext>
                </a:extLst>
              </p:cNvPr>
              <p:cNvSpPr txBox="1"/>
              <p:nvPr/>
            </p:nvSpPr>
            <p:spPr>
              <a:xfrm>
                <a:off x="75131" y="862327"/>
                <a:ext cx="2711896" cy="521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𝑒𝑟</m:t>
                          </m:r>
                        </m:sub>
                      </m:sSub>
                      <m:d>
                        <m:d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  <m:d>
                            <m:dPr>
                              <m:ctrlP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num>
                        <m:den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d>
                            <m:dPr>
                              <m:ctrlP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den>
                      </m:f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it-IT" sz="1600" dirty="0"/>
              </a:p>
            </p:txBody>
          </p:sp>
        </mc:Choice>
        <mc:Fallback xmlns="">
          <p:sp>
            <p:nvSpPr>
              <p:cNvPr id="2" name="CasellaDiTesto 1" descr=" 2">
                <a:extLst>
                  <a:ext uri="{FF2B5EF4-FFF2-40B4-BE49-F238E27FC236}">
                    <a16:creationId xmlns:a16="http://schemas.microsoft.com/office/drawing/2014/main" id="{9598BE2B-405D-41C2-9AB2-5056420CE1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31" y="862327"/>
                <a:ext cx="2711896" cy="52155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sellaDiTesto 4" descr=" 8">
                <a:extLst>
                  <a:ext uri="{FF2B5EF4-FFF2-40B4-BE49-F238E27FC236}">
                    <a16:creationId xmlns:a16="http://schemas.microsoft.com/office/drawing/2014/main" id="{879C1589-8FEF-4ED7-BB9A-6860012043D4}"/>
                  </a:ext>
                </a:extLst>
              </p:cNvPr>
              <p:cNvSpPr txBox="1"/>
              <p:nvPr/>
            </p:nvSpPr>
            <p:spPr>
              <a:xfrm>
                <a:off x="3010830" y="824181"/>
                <a:ext cx="6214708" cy="589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it-IT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</m:sSub>
                      <m:r>
                        <a:rPr lang="it-IT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it-IT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it-IT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it-IT" sz="16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r>
                            <a:rPr lang="it-IT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  <m:r>
                            <a:rPr lang="it-IT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it-IT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it-IT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it-IT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it-IT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it-IT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it-IT" sz="16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r>
                            <a:rPr lang="it-IT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it-IT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it-IT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𝑒𝑟</m:t>
                              </m:r>
                            </m:sub>
                          </m:sSub>
                          <m:r>
                            <a:rPr lang="it-IT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it-IT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  <m:r>
                            <a:rPr lang="it-IT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it-IT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it-IT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it-IT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it-IT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it-IT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it-IT" sz="16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r>
                            <a:rPr lang="it-IT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it-IT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f>
                            <m:fPr>
                              <m:ctrlPr>
                                <a:rPr lang="it-IT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it-IT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sz="16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d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d>
                                <m:dPr>
                                  <m:ctrlPr>
                                    <a:rPr lang="it-IT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sz="16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d>
                            </m:den>
                          </m:f>
                          <m:r>
                            <a:rPr lang="it-IT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f>
                            <m:fPr>
                              <m:ctrlPr>
                                <a:rPr lang="it-IT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it-IT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it-IT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it-IT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it-IT" sz="1600" dirty="0"/>
              </a:p>
            </p:txBody>
          </p:sp>
        </mc:Choice>
        <mc:Fallback xmlns="">
          <p:sp>
            <p:nvSpPr>
              <p:cNvPr id="5" name="CasellaDiTesto 4" descr=" 8">
                <a:extLst>
                  <a:ext uri="{FF2B5EF4-FFF2-40B4-BE49-F238E27FC236}">
                    <a16:creationId xmlns:a16="http://schemas.microsoft.com/office/drawing/2014/main" id="{879C1589-8FEF-4ED7-BB9A-6860012043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0830" y="824181"/>
                <a:ext cx="6214708" cy="589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sellaDiTesto 5" descr=" 10">
                <a:extLst>
                  <a:ext uri="{FF2B5EF4-FFF2-40B4-BE49-F238E27FC236}">
                    <a16:creationId xmlns:a16="http://schemas.microsoft.com/office/drawing/2014/main" id="{76F696EB-8A16-4D0B-914D-7AF8C19D8C8C}"/>
                  </a:ext>
                </a:extLst>
              </p:cNvPr>
              <p:cNvSpPr txBox="1"/>
              <p:nvPr/>
            </p:nvSpPr>
            <p:spPr>
              <a:xfrm>
                <a:off x="0" y="1710516"/>
                <a:ext cx="9144000" cy="887231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400" i="1" smtClean="0">
                          <a:latin typeface="Cambria Math" panose="02040503050406030204" pitchFamily="18" charset="0"/>
                        </a:rPr>
                        <m:t>1+</m:t>
                      </m:r>
                      <m:r>
                        <a:rPr lang="it-IT" sz="240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it-IT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it-IT" sz="2400" i="1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it-IT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=1+</m:t>
                      </m:r>
                      <m:f>
                        <m:fPr>
                          <m:ctrlPr>
                            <a:rPr lang="it-IT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4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it-IT" sz="24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it-IT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it-IT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it-IT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sup>
                          </m:sSup>
                        </m:den>
                      </m:f>
                      <m:f>
                        <m:fPr>
                          <m:ctrlPr>
                            <a:rPr lang="it-IT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4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it-IT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d>
                            <m:dPr>
                              <m:ctrlPr>
                                <a:rPr lang="it-IT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it-IT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4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it-IT" sz="24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it-IT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4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it-IT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it-IT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it-IT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it-IT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</m:t>
                                  </m:r>
                                </m:sub>
                              </m:sSub>
                            </m:sup>
                          </m:sSup>
                        </m:den>
                      </m:f>
                      <m:f>
                        <m:fPr>
                          <m:ctrlPr>
                            <a:rPr lang="it-IT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it-IT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d>
                            <m:dPr>
                              <m:ctrlPr>
                                <a:rPr lang="it-IT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it-IT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it-IT" sz="24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d>
                            <m:dPr>
                              <m:ctrlPr>
                                <a:rPr lang="it-IT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den>
                      </m:f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it-IT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it-IT" sz="2400" i="1" smtClean="0">
                                      <a:solidFill>
                                        <a:srgbClr val="4472C4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2400" i="1">
                                      <a:solidFill>
                                        <a:srgbClr val="4472C4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it-IT" sz="2400" i="1">
                                      <a:solidFill>
                                        <a:srgbClr val="4472C4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  <m:r>
                                <a:rPr lang="it-IT" sz="2400" i="1">
                                  <a:solidFill>
                                    <a:srgbClr val="4472C4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it-IT" sz="2400" i="1">
                                      <a:solidFill>
                                        <a:srgbClr val="4472C4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2400" i="1">
                                      <a:solidFill>
                                        <a:srgbClr val="4472C4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it-IT" sz="2400" i="1">
                                      <a:solidFill>
                                        <a:srgbClr val="4472C4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</m:t>
                                  </m:r>
                                </m:sub>
                              </m:sSub>
                            </m:sup>
                          </m:sSup>
                          <m:sSub>
                            <m:sSubPr>
                              <m:ctrlPr>
                                <a:rPr lang="it-IT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it-IT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sSub>
                            <m:sSubPr>
                              <m:ctrlPr>
                                <a:rPr lang="it-IT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it-IT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r>
                            <a:rPr lang="it-IT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sSub>
                            <m:sSubPr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  <m:sSub>
                            <m:sSubPr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sSub>
                            <m:sSubPr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it-IT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it-IT" sz="2400" i="1" smtClean="0">
                                      <a:solidFill>
                                        <a:srgbClr val="4472C4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2400" i="1">
                                      <a:solidFill>
                                        <a:srgbClr val="4472C4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it-IT" sz="2400" i="1">
                                      <a:solidFill>
                                        <a:srgbClr val="4472C4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  <m:r>
                                <a:rPr lang="it-IT" sz="2400" i="1">
                                  <a:solidFill>
                                    <a:srgbClr val="4472C4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it-IT" sz="2400" i="1">
                                      <a:solidFill>
                                        <a:srgbClr val="4472C4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2400" i="1">
                                      <a:solidFill>
                                        <a:srgbClr val="4472C4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it-IT" sz="2400" i="1">
                                      <a:solidFill>
                                        <a:srgbClr val="4472C4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</m:t>
                                  </m:r>
                                </m:sub>
                              </m:sSub>
                            </m:sup>
                          </m:sSup>
                          <m:sSub>
                            <m:sSubPr>
                              <m:ctrlPr>
                                <a:rPr lang="it-IT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it-IT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sSub>
                            <m:sSubPr>
                              <m:ctrlPr>
                                <a:rPr lang="it-IT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it-IT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it-IT" sz="2400" dirty="0"/>
              </a:p>
            </p:txBody>
          </p:sp>
        </mc:Choice>
        <mc:Fallback xmlns="">
          <p:sp>
            <p:nvSpPr>
              <p:cNvPr id="6" name="CasellaDiTesto 5" descr=" 10">
                <a:extLst>
                  <a:ext uri="{FF2B5EF4-FFF2-40B4-BE49-F238E27FC236}">
                    <a16:creationId xmlns:a16="http://schemas.microsoft.com/office/drawing/2014/main" id="{76F696EB-8A16-4D0B-914D-7AF8C19D8C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710516"/>
                <a:ext cx="9144000" cy="8872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sellaDiTesto 6" descr=" 12">
                <a:extLst>
                  <a:ext uri="{FF2B5EF4-FFF2-40B4-BE49-F238E27FC236}">
                    <a16:creationId xmlns:a16="http://schemas.microsoft.com/office/drawing/2014/main" id="{FF883254-1ECE-41D6-8DDD-F3A3F85D3C24}"/>
                  </a:ext>
                </a:extLst>
              </p:cNvPr>
              <p:cNvSpPr txBox="1"/>
              <p:nvPr/>
            </p:nvSpPr>
            <p:spPr>
              <a:xfrm>
                <a:off x="0" y="2601086"/>
                <a:ext cx="8316227" cy="1123577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it-IT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</m:sSub>
                      <m:r>
                        <a:rPr lang="it-IT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pt-BR" sz="32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pt-BR" sz="32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pt-BR" sz="320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it-IT" sz="32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pt-BR" sz="3200" i="1">
                                  <a:latin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r>
                            <a:rPr lang="it-IT" sz="3200" i="1">
                              <a:latin typeface="Cambria Math" panose="02040503050406030204" pitchFamily="18" charset="0"/>
                            </a:rPr>
                            <m:t>𝑒</m:t>
                          </m:r>
                          <m:d>
                            <m:dPr>
                              <m:ctrlPr>
                                <a:rPr lang="it-IT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32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it-IT" sz="3200" i="1">
                              <a:latin typeface="Cambria Math" panose="02040503050406030204" pitchFamily="18" charset="0"/>
                            </a:rPr>
                            <m:t>=</m:t>
                          </m:r>
                        </m:e>
                      </m:func>
                      <m:r>
                        <a:rPr lang="it-IT" sz="3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it-IT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it-IT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it-IT" sz="3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32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it-IT" sz="32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</m:sup>
                          </m:sSup>
                          <m:sSub>
                            <m:sSubPr>
                              <m:ctrlPr>
                                <a:rPr lang="it-IT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it-IT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sSub>
                            <m:sSubPr>
                              <m:ctrlPr>
                                <a:rPr lang="it-IT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it-IT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it-IT" sz="3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32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it-IT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</m:sup>
                          </m:sSup>
                          <m:r>
                            <a:rPr lang="it-IT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it-IT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it-IT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sSub>
                            <m:sSubPr>
                              <m:ctrlPr>
                                <a:rPr lang="it-IT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it-IT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r>
                            <a:rPr lang="it-IT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it-IT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it-IT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sSub>
                            <m:sSubPr>
                              <m:ctrlPr>
                                <a:rPr lang="it-IT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it-IT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  <m:sSub>
                            <m:sSubPr>
                              <m:ctrlPr>
                                <a:rPr lang="it-IT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it-IT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sSub>
                            <m:sSubPr>
                              <m:ctrlPr>
                                <a:rPr lang="it-IT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it-IT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den>
                      </m:f>
                      <m:r>
                        <a:rPr lang="it-IT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it-IT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num>
                        <m:den>
                          <m:r>
                            <a:rPr lang="it-IT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</m:oMath>
                  </m:oMathPara>
                </a14:m>
                <a:endParaRPr lang="it-IT" sz="3200" dirty="0"/>
              </a:p>
            </p:txBody>
          </p:sp>
        </mc:Choice>
        <mc:Fallback xmlns="">
          <p:sp>
            <p:nvSpPr>
              <p:cNvPr id="7" name="CasellaDiTesto 6" descr=" 12">
                <a:extLst>
                  <a:ext uri="{FF2B5EF4-FFF2-40B4-BE49-F238E27FC236}">
                    <a16:creationId xmlns:a16="http://schemas.microsoft.com/office/drawing/2014/main" id="{FF883254-1ECE-41D6-8DDD-F3A3F85D3C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601086"/>
                <a:ext cx="8316227" cy="11235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 13" descr=" 18">
            <a:extLst>
              <a:ext uri="{FF2B5EF4-FFF2-40B4-BE49-F238E27FC236}">
                <a16:creationId xmlns:a16="http://schemas.microsoft.com/office/drawing/2014/main" id="{4D9A0F90-D4DA-4ABA-B475-DEA6118F43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324600"/>
            <a:ext cx="9144000" cy="533400"/>
          </a:xfrm>
          <a:prstGeom prst="rect">
            <a:avLst/>
          </a:prstGeom>
          <a:solidFill>
            <a:srgbClr val="007F51"/>
          </a:solidFill>
          <a:ln>
            <a:noFill/>
          </a:ln>
        </p:spPr>
        <p:txBody>
          <a:bodyPr wrap="none" anchor="ctr"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it-IT" altLang="it-IT" sz="1200" dirty="0"/>
              <a:t>15/10/2021		</a:t>
            </a:r>
            <a:r>
              <a:rPr lang="it-IT" altLang="it-IT" sz="12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Sviluppo di un Mokup per la prototipazione di architetture di controllo per Tokamak		</a:t>
            </a:r>
            <a:r>
              <a:rPr lang="it-IT" altLang="it-IT" sz="1200" dirty="0">
                <a:solidFill>
                  <a:schemeClr val="bg1"/>
                </a:solidFill>
                <a:latin typeface="Palatino Linotype" panose="02040502050505030304" pitchFamily="18" charset="0"/>
              </a:rPr>
              <a:t>Pagina </a:t>
            </a:r>
            <a:fld id="{1B9CCA1B-6ACB-479A-B160-6152B8C3A3D1}" type="slidenum">
              <a:rPr lang="it-IT" altLang="it-IT" sz="1200" smtClean="0">
                <a:solidFill>
                  <a:schemeClr val="bg1"/>
                </a:solidFill>
                <a:latin typeface="Palatino Linotype" panose="02040502050505030304" pitchFamily="18" charset="0"/>
              </a:rPr>
              <a:t>91</a:t>
            </a:fld>
            <a:endParaRPr lang="it-IT" altLang="it-IT" sz="1100" dirty="0">
              <a:solidFill>
                <a:schemeClr val="bg1"/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897735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ttangolo 1" descr=" 22">
            <a:extLst>
              <a:ext uri="{FF2B5EF4-FFF2-40B4-BE49-F238E27FC236}">
                <a16:creationId xmlns:a16="http://schemas.microsoft.com/office/drawing/2014/main" id="{207DBE64-051E-4791-BB45-3EA8284E20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131" y="204757"/>
            <a:ext cx="3921266" cy="52322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None/>
            </a:pPr>
            <a:r>
              <a:rPr lang="it-IT" altLang="it-IT" sz="2800" b="1" u="sng" dirty="0">
                <a:solidFill>
                  <a:srgbClr val="007F51"/>
                </a:solidFill>
                <a:latin typeface="Palatino Linotype" panose="02040502050505030304" pitchFamily="18" charset="0"/>
              </a:rPr>
              <a:t>Calcolo del controllore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asellaDiTesto 1" descr=" 2">
                <a:extLst>
                  <a:ext uri="{FF2B5EF4-FFF2-40B4-BE49-F238E27FC236}">
                    <a16:creationId xmlns:a16="http://schemas.microsoft.com/office/drawing/2014/main" id="{9598BE2B-405D-41C2-9AB2-5056420CE18F}"/>
                  </a:ext>
                </a:extLst>
              </p:cNvPr>
              <p:cNvSpPr txBox="1"/>
              <p:nvPr/>
            </p:nvSpPr>
            <p:spPr>
              <a:xfrm>
                <a:off x="75131" y="862327"/>
                <a:ext cx="2711896" cy="521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𝑒𝑟</m:t>
                          </m:r>
                        </m:sub>
                      </m:sSub>
                      <m:d>
                        <m:d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  <m:d>
                            <m:dPr>
                              <m:ctrlP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num>
                        <m:den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d>
                            <m:dPr>
                              <m:ctrlP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den>
                      </m:f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it-IT" sz="1600" dirty="0"/>
              </a:p>
            </p:txBody>
          </p:sp>
        </mc:Choice>
        <mc:Fallback xmlns="">
          <p:sp>
            <p:nvSpPr>
              <p:cNvPr id="2" name="CasellaDiTesto 1" descr=" 2">
                <a:extLst>
                  <a:ext uri="{FF2B5EF4-FFF2-40B4-BE49-F238E27FC236}">
                    <a16:creationId xmlns:a16="http://schemas.microsoft.com/office/drawing/2014/main" id="{9598BE2B-405D-41C2-9AB2-5056420CE1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31" y="862327"/>
                <a:ext cx="2711896" cy="52155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sellaDiTesto 4" descr=" 8">
                <a:extLst>
                  <a:ext uri="{FF2B5EF4-FFF2-40B4-BE49-F238E27FC236}">
                    <a16:creationId xmlns:a16="http://schemas.microsoft.com/office/drawing/2014/main" id="{879C1589-8FEF-4ED7-BB9A-6860012043D4}"/>
                  </a:ext>
                </a:extLst>
              </p:cNvPr>
              <p:cNvSpPr txBox="1"/>
              <p:nvPr/>
            </p:nvSpPr>
            <p:spPr>
              <a:xfrm>
                <a:off x="3010830" y="824181"/>
                <a:ext cx="6214708" cy="589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it-IT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</m:sSub>
                      <m:r>
                        <a:rPr lang="it-IT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it-IT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it-IT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it-IT" sz="16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r>
                            <a:rPr lang="it-IT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  <m:r>
                            <a:rPr lang="it-IT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it-IT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it-IT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it-IT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it-IT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it-IT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it-IT" sz="16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r>
                            <a:rPr lang="it-IT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it-IT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it-IT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𝑒𝑟</m:t>
                              </m:r>
                            </m:sub>
                          </m:sSub>
                          <m:r>
                            <a:rPr lang="it-IT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it-IT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  <m:r>
                            <a:rPr lang="it-IT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it-IT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it-IT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it-IT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it-IT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it-IT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it-IT" sz="16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r>
                            <a:rPr lang="it-IT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it-IT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f>
                            <m:fPr>
                              <m:ctrlPr>
                                <a:rPr lang="it-IT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it-IT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sz="16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d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d>
                                <m:dPr>
                                  <m:ctrlPr>
                                    <a:rPr lang="it-IT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sz="16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d>
                            </m:den>
                          </m:f>
                          <m:r>
                            <a:rPr lang="it-IT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f>
                            <m:fPr>
                              <m:ctrlPr>
                                <a:rPr lang="it-IT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it-IT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it-IT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it-IT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it-IT" sz="1600" dirty="0"/>
              </a:p>
            </p:txBody>
          </p:sp>
        </mc:Choice>
        <mc:Fallback xmlns="">
          <p:sp>
            <p:nvSpPr>
              <p:cNvPr id="5" name="CasellaDiTesto 4" descr=" 8">
                <a:extLst>
                  <a:ext uri="{FF2B5EF4-FFF2-40B4-BE49-F238E27FC236}">
                    <a16:creationId xmlns:a16="http://schemas.microsoft.com/office/drawing/2014/main" id="{879C1589-8FEF-4ED7-BB9A-6860012043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0830" y="824181"/>
                <a:ext cx="6214708" cy="589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sellaDiTesto 5" descr=" 10">
                <a:extLst>
                  <a:ext uri="{FF2B5EF4-FFF2-40B4-BE49-F238E27FC236}">
                    <a16:creationId xmlns:a16="http://schemas.microsoft.com/office/drawing/2014/main" id="{76F696EB-8A16-4D0B-914D-7AF8C19D8C8C}"/>
                  </a:ext>
                </a:extLst>
              </p:cNvPr>
              <p:cNvSpPr txBox="1"/>
              <p:nvPr/>
            </p:nvSpPr>
            <p:spPr>
              <a:xfrm>
                <a:off x="0" y="1710516"/>
                <a:ext cx="9144000" cy="887231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400" i="1" smtClean="0">
                          <a:latin typeface="Cambria Math" panose="02040503050406030204" pitchFamily="18" charset="0"/>
                        </a:rPr>
                        <m:t>1+</m:t>
                      </m:r>
                      <m:r>
                        <a:rPr lang="it-IT" sz="240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it-IT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it-IT" sz="2400" i="1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it-IT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=1+</m:t>
                      </m:r>
                      <m:f>
                        <m:fPr>
                          <m:ctrlPr>
                            <a:rPr lang="it-IT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4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it-IT" sz="24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it-IT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it-IT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it-IT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sup>
                          </m:sSup>
                        </m:den>
                      </m:f>
                      <m:f>
                        <m:fPr>
                          <m:ctrlPr>
                            <a:rPr lang="it-IT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4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it-IT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d>
                            <m:dPr>
                              <m:ctrlPr>
                                <a:rPr lang="it-IT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it-IT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4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it-IT" sz="24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it-IT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4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it-IT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it-IT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it-IT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it-IT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</m:t>
                                  </m:r>
                                </m:sub>
                              </m:sSub>
                            </m:sup>
                          </m:sSup>
                        </m:den>
                      </m:f>
                      <m:f>
                        <m:fPr>
                          <m:ctrlPr>
                            <a:rPr lang="it-IT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it-IT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d>
                            <m:dPr>
                              <m:ctrlPr>
                                <a:rPr lang="it-IT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it-IT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it-IT" sz="24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d>
                            <m:dPr>
                              <m:ctrlPr>
                                <a:rPr lang="it-IT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den>
                      </m:f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it-IT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it-IT" sz="2400" i="1" smtClean="0">
                                      <a:solidFill>
                                        <a:srgbClr val="4472C4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2400" i="1">
                                      <a:solidFill>
                                        <a:srgbClr val="4472C4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it-IT" sz="2400" i="1">
                                      <a:solidFill>
                                        <a:srgbClr val="4472C4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  <m:r>
                                <a:rPr lang="it-IT" sz="2400" i="1">
                                  <a:solidFill>
                                    <a:srgbClr val="4472C4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it-IT" sz="2400" i="1">
                                      <a:solidFill>
                                        <a:srgbClr val="4472C4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2400" i="1">
                                      <a:solidFill>
                                        <a:srgbClr val="4472C4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it-IT" sz="2400" i="1">
                                      <a:solidFill>
                                        <a:srgbClr val="4472C4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</m:t>
                                  </m:r>
                                </m:sub>
                              </m:sSub>
                            </m:sup>
                          </m:sSup>
                          <m:sSub>
                            <m:sSubPr>
                              <m:ctrlPr>
                                <a:rPr lang="it-IT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it-IT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sSub>
                            <m:sSubPr>
                              <m:ctrlPr>
                                <a:rPr lang="it-IT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it-IT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r>
                            <a:rPr lang="it-IT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sSub>
                            <m:sSubPr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  <m:sSub>
                            <m:sSubPr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sSub>
                            <m:sSubPr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it-IT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it-IT" sz="2400" i="1" smtClean="0">
                                      <a:solidFill>
                                        <a:srgbClr val="4472C4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2400" i="1">
                                      <a:solidFill>
                                        <a:srgbClr val="4472C4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it-IT" sz="2400" i="1">
                                      <a:solidFill>
                                        <a:srgbClr val="4472C4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  <m:r>
                                <a:rPr lang="it-IT" sz="2400" i="1">
                                  <a:solidFill>
                                    <a:srgbClr val="4472C4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it-IT" sz="2400" i="1">
                                      <a:solidFill>
                                        <a:srgbClr val="4472C4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2400" i="1">
                                      <a:solidFill>
                                        <a:srgbClr val="4472C4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it-IT" sz="2400" i="1">
                                      <a:solidFill>
                                        <a:srgbClr val="4472C4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</m:t>
                                  </m:r>
                                </m:sub>
                              </m:sSub>
                            </m:sup>
                          </m:sSup>
                          <m:sSub>
                            <m:sSubPr>
                              <m:ctrlPr>
                                <a:rPr lang="it-IT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it-IT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sSub>
                            <m:sSubPr>
                              <m:ctrlPr>
                                <a:rPr lang="it-IT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it-IT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it-IT" sz="2400" dirty="0"/>
              </a:p>
            </p:txBody>
          </p:sp>
        </mc:Choice>
        <mc:Fallback xmlns="">
          <p:sp>
            <p:nvSpPr>
              <p:cNvPr id="6" name="CasellaDiTesto 5" descr=" 10">
                <a:extLst>
                  <a:ext uri="{FF2B5EF4-FFF2-40B4-BE49-F238E27FC236}">
                    <a16:creationId xmlns:a16="http://schemas.microsoft.com/office/drawing/2014/main" id="{76F696EB-8A16-4D0B-914D-7AF8C19D8C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710516"/>
                <a:ext cx="9144000" cy="8872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sellaDiTesto 6" descr=" 12">
                <a:extLst>
                  <a:ext uri="{FF2B5EF4-FFF2-40B4-BE49-F238E27FC236}">
                    <a16:creationId xmlns:a16="http://schemas.microsoft.com/office/drawing/2014/main" id="{FF883254-1ECE-41D6-8DDD-F3A3F85D3C24}"/>
                  </a:ext>
                </a:extLst>
              </p:cNvPr>
              <p:cNvSpPr txBox="1"/>
              <p:nvPr/>
            </p:nvSpPr>
            <p:spPr>
              <a:xfrm>
                <a:off x="0" y="2601086"/>
                <a:ext cx="8316227" cy="1123577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it-IT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</m:sSub>
                      <m:r>
                        <a:rPr lang="it-IT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pt-BR" sz="32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pt-BR" sz="32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pt-BR" sz="320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it-IT" sz="32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pt-BR" sz="3200" i="1">
                                  <a:latin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r>
                            <a:rPr lang="it-IT" sz="3200" i="1">
                              <a:latin typeface="Cambria Math" panose="02040503050406030204" pitchFamily="18" charset="0"/>
                            </a:rPr>
                            <m:t>𝑒</m:t>
                          </m:r>
                          <m:d>
                            <m:dPr>
                              <m:ctrlPr>
                                <a:rPr lang="it-IT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32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it-IT" sz="3200" i="1">
                              <a:latin typeface="Cambria Math" panose="02040503050406030204" pitchFamily="18" charset="0"/>
                            </a:rPr>
                            <m:t>=</m:t>
                          </m:r>
                        </m:e>
                      </m:func>
                      <m:r>
                        <a:rPr lang="it-IT" sz="3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it-IT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it-IT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it-IT" sz="3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32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it-IT" sz="32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</m:sup>
                          </m:sSup>
                          <m:sSub>
                            <m:sSubPr>
                              <m:ctrlPr>
                                <a:rPr lang="it-IT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it-IT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sSub>
                            <m:sSubPr>
                              <m:ctrlPr>
                                <a:rPr lang="it-IT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it-IT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it-IT" sz="3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32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it-IT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</m:sup>
                          </m:sSup>
                          <m:r>
                            <a:rPr lang="it-IT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it-IT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it-IT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sSub>
                            <m:sSubPr>
                              <m:ctrlPr>
                                <a:rPr lang="it-IT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it-IT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r>
                            <a:rPr lang="it-IT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it-IT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it-IT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sSub>
                            <m:sSubPr>
                              <m:ctrlPr>
                                <a:rPr lang="it-IT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it-IT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  <m:sSub>
                            <m:sSubPr>
                              <m:ctrlPr>
                                <a:rPr lang="it-IT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it-IT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sSub>
                            <m:sSubPr>
                              <m:ctrlPr>
                                <a:rPr lang="it-IT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it-IT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den>
                      </m:f>
                      <m:r>
                        <a:rPr lang="it-IT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it-IT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num>
                        <m:den>
                          <m:r>
                            <a:rPr lang="it-IT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</m:oMath>
                  </m:oMathPara>
                </a14:m>
                <a:endParaRPr lang="it-IT" sz="3200" dirty="0"/>
              </a:p>
            </p:txBody>
          </p:sp>
        </mc:Choice>
        <mc:Fallback xmlns="">
          <p:sp>
            <p:nvSpPr>
              <p:cNvPr id="7" name="CasellaDiTesto 6" descr=" 12">
                <a:extLst>
                  <a:ext uri="{FF2B5EF4-FFF2-40B4-BE49-F238E27FC236}">
                    <a16:creationId xmlns:a16="http://schemas.microsoft.com/office/drawing/2014/main" id="{FF883254-1ECE-41D6-8DDD-F3A3F85D3C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601086"/>
                <a:ext cx="8316227" cy="11235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sellaDiTesto 7" descr=" 6">
                <a:extLst>
                  <a:ext uri="{FF2B5EF4-FFF2-40B4-BE49-F238E27FC236}">
                    <a16:creationId xmlns:a16="http://schemas.microsoft.com/office/drawing/2014/main" id="{8413990E-6492-4F7C-9B59-5A396FBA02EE}"/>
                  </a:ext>
                </a:extLst>
              </p:cNvPr>
              <p:cNvSpPr txBox="1"/>
              <p:nvPr/>
            </p:nvSpPr>
            <p:spPr>
              <a:xfrm>
                <a:off x="14825" y="3708865"/>
                <a:ext cx="4520853" cy="22197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32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it-IT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</m:sSub>
                      <m:r>
                        <a:rPr lang="it-IT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it-IT" sz="3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it-IT" sz="32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it-IT" sz="32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sz="3200" b="0" i="1" smtClean="0">
                                    <a:latin typeface="Cambria Math" panose="02040503050406030204" pitchFamily="18" charset="0"/>
                                  </a:rPr>
                                  <m:t>𝑠𝑒</m:t>
                                </m:r>
                              </m:e>
                              <m:e>
                                <m:r>
                                  <a:rPr lang="it-IT" sz="3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𝜌</m:t>
                                </m:r>
                                <m:r>
                                  <a:rPr lang="it-IT" sz="3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≥1</m:t>
                                </m:r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it-IT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it-IT" sz="32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it-IT" sz="3200" b="0" i="1" smtClean="0">
                                            <a:latin typeface="Cambria Math" panose="02040503050406030204" pitchFamily="18" charset="0"/>
                                          </a:rPr>
                                          <m:t>𝐾</m:t>
                                        </m:r>
                                      </m:e>
                                      <m:sub>
                                        <m:r>
                                          <a:rPr lang="it-IT" sz="3200" b="0" i="1" smtClean="0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it-IT" sz="32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it-IT" sz="3200" b="0" i="1" smtClean="0">
                                            <a:latin typeface="Cambria Math" panose="02040503050406030204" pitchFamily="18" charset="0"/>
                                          </a:rPr>
                                          <m:t>𝐾</m:t>
                                        </m:r>
                                      </m:e>
                                      <m:sub>
                                        <m:r>
                                          <a:rPr lang="it-IT" sz="3200" b="0" i="1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it-IT" sz="32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it-IT" sz="3200" b="0" i="1" smtClean="0">
                                            <a:latin typeface="Cambria Math" panose="02040503050406030204" pitchFamily="18" charset="0"/>
                                          </a:rPr>
                                          <m:t>𝐾</m:t>
                                        </m:r>
                                      </m:e>
                                      <m:sub>
                                        <m:r>
                                          <a:rPr lang="it-IT" sz="3200" b="0" i="1" smtClean="0">
                                            <a:latin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  <m:e>
                                <m:r>
                                  <a:rPr lang="it-IT" sz="3200" b="0" i="1" smtClean="0">
                                    <a:latin typeface="Cambria Math" panose="02040503050406030204" pitchFamily="18" charset="0"/>
                                  </a:rPr>
                                  <m:t>𝑠𝑒</m:t>
                                </m:r>
                              </m:e>
                              <m:e>
                                <m:r>
                                  <a:rPr lang="it-IT" sz="3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𝜌</m:t>
                                </m:r>
                                <m:r>
                                  <a:rPr lang="it-IT" sz="3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=0</m:t>
                                </m:r>
                              </m:e>
                            </m:mr>
                            <m:mr>
                              <m:e>
                                <m:r>
                                  <a:rPr lang="it-IT" sz="32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e>
                              <m:e>
                                <m:r>
                                  <a:rPr lang="it-IT" sz="3200" b="0" i="1" smtClean="0">
                                    <a:latin typeface="Cambria Math" panose="02040503050406030204" pitchFamily="18" charset="0"/>
                                  </a:rPr>
                                  <m:t>𝑠𝑒</m:t>
                                </m:r>
                              </m:e>
                              <m:e>
                                <m:r>
                                  <a:rPr lang="it-IT" sz="3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𝜌</m:t>
                                </m:r>
                                <m:r>
                                  <a:rPr lang="it-IT" sz="3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&lt;0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it-IT" sz="3200" dirty="0"/>
              </a:p>
            </p:txBody>
          </p:sp>
        </mc:Choice>
        <mc:Fallback xmlns="">
          <p:sp>
            <p:nvSpPr>
              <p:cNvPr id="8" name="CasellaDiTesto 7" descr=" 6">
                <a:extLst>
                  <a:ext uri="{FF2B5EF4-FFF2-40B4-BE49-F238E27FC236}">
                    <a16:creationId xmlns:a16="http://schemas.microsoft.com/office/drawing/2014/main" id="{8413990E-6492-4F7C-9B59-5A396FBA02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25" y="3708865"/>
                <a:ext cx="4520853" cy="2219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 13" descr=" 18">
            <a:extLst>
              <a:ext uri="{FF2B5EF4-FFF2-40B4-BE49-F238E27FC236}">
                <a16:creationId xmlns:a16="http://schemas.microsoft.com/office/drawing/2014/main" id="{4D9A0F90-D4DA-4ABA-B475-DEA6118F43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324600"/>
            <a:ext cx="9144000" cy="533400"/>
          </a:xfrm>
          <a:prstGeom prst="rect">
            <a:avLst/>
          </a:prstGeom>
          <a:solidFill>
            <a:srgbClr val="007F51"/>
          </a:solidFill>
          <a:ln>
            <a:noFill/>
          </a:ln>
        </p:spPr>
        <p:txBody>
          <a:bodyPr wrap="none" anchor="ctr"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it-IT" altLang="it-IT" sz="1200" dirty="0"/>
              <a:t>15/10/2021		</a:t>
            </a:r>
            <a:r>
              <a:rPr lang="it-IT" altLang="it-IT" sz="12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Sviluppo di un Mokup per la prototipazione di architetture di controllo per Tokamak		</a:t>
            </a:r>
            <a:r>
              <a:rPr lang="it-IT" altLang="it-IT" sz="1200" dirty="0">
                <a:solidFill>
                  <a:schemeClr val="bg1"/>
                </a:solidFill>
                <a:latin typeface="Palatino Linotype" panose="02040502050505030304" pitchFamily="18" charset="0"/>
              </a:rPr>
              <a:t>Pagina </a:t>
            </a:r>
            <a:fld id="{1B9CCA1B-6ACB-479A-B160-6152B8C3A3D1}" type="slidenum">
              <a:rPr lang="it-IT" altLang="it-IT" sz="1200" smtClean="0">
                <a:solidFill>
                  <a:schemeClr val="bg1"/>
                </a:solidFill>
                <a:latin typeface="Palatino Linotype" panose="02040502050505030304" pitchFamily="18" charset="0"/>
              </a:rPr>
              <a:t>92</a:t>
            </a:fld>
            <a:endParaRPr lang="it-IT" altLang="it-IT" sz="1100" dirty="0">
              <a:solidFill>
                <a:schemeClr val="bg1"/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136423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ttangolo 1" descr=" 22">
            <a:extLst>
              <a:ext uri="{FF2B5EF4-FFF2-40B4-BE49-F238E27FC236}">
                <a16:creationId xmlns:a16="http://schemas.microsoft.com/office/drawing/2014/main" id="{207DBE64-051E-4791-BB45-3EA8284E20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131" y="190828"/>
            <a:ext cx="3921266" cy="52322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None/>
            </a:pPr>
            <a:r>
              <a:rPr lang="it-IT" altLang="it-IT" sz="2800" b="1" u="sng" dirty="0">
                <a:solidFill>
                  <a:srgbClr val="007F51"/>
                </a:solidFill>
                <a:latin typeface="Palatino Linotype" panose="02040502050505030304" pitchFamily="18" charset="0"/>
              </a:rPr>
              <a:t>Calcolo del controllore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asellaDiTesto 1" descr=" 2">
                <a:extLst>
                  <a:ext uri="{FF2B5EF4-FFF2-40B4-BE49-F238E27FC236}">
                    <a16:creationId xmlns:a16="http://schemas.microsoft.com/office/drawing/2014/main" id="{9598BE2B-405D-41C2-9AB2-5056420CE18F}"/>
                  </a:ext>
                </a:extLst>
              </p:cNvPr>
              <p:cNvSpPr txBox="1"/>
              <p:nvPr/>
            </p:nvSpPr>
            <p:spPr>
              <a:xfrm>
                <a:off x="75131" y="862327"/>
                <a:ext cx="2711896" cy="521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𝑒𝑟</m:t>
                          </m:r>
                        </m:sub>
                      </m:sSub>
                      <m:d>
                        <m:d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  <m:d>
                            <m:dPr>
                              <m:ctrlP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num>
                        <m:den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d>
                            <m:dPr>
                              <m:ctrlP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den>
                      </m:f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it-IT" sz="1600" dirty="0"/>
              </a:p>
            </p:txBody>
          </p:sp>
        </mc:Choice>
        <mc:Fallback xmlns="">
          <p:sp>
            <p:nvSpPr>
              <p:cNvPr id="2" name="CasellaDiTesto 1" descr=" 2">
                <a:extLst>
                  <a:ext uri="{FF2B5EF4-FFF2-40B4-BE49-F238E27FC236}">
                    <a16:creationId xmlns:a16="http://schemas.microsoft.com/office/drawing/2014/main" id="{9598BE2B-405D-41C2-9AB2-5056420CE1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31" y="862327"/>
                <a:ext cx="2711896" cy="52155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sellaDiTesto 4" descr=" 8">
                <a:extLst>
                  <a:ext uri="{FF2B5EF4-FFF2-40B4-BE49-F238E27FC236}">
                    <a16:creationId xmlns:a16="http://schemas.microsoft.com/office/drawing/2014/main" id="{879C1589-8FEF-4ED7-BB9A-6860012043D4}"/>
                  </a:ext>
                </a:extLst>
              </p:cNvPr>
              <p:cNvSpPr txBox="1"/>
              <p:nvPr/>
            </p:nvSpPr>
            <p:spPr>
              <a:xfrm>
                <a:off x="3010830" y="824181"/>
                <a:ext cx="6214708" cy="589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it-IT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</m:sSub>
                      <m:r>
                        <a:rPr lang="it-IT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it-IT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it-IT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it-IT" sz="16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r>
                            <a:rPr lang="it-IT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  <m:r>
                            <a:rPr lang="it-IT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it-IT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it-IT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it-IT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it-IT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it-IT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it-IT" sz="16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r>
                            <a:rPr lang="it-IT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it-IT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it-IT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𝑒𝑟</m:t>
                              </m:r>
                            </m:sub>
                          </m:sSub>
                          <m:r>
                            <a:rPr lang="it-IT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it-IT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  <m:r>
                            <a:rPr lang="it-IT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it-IT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it-IT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it-IT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it-IT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it-IT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it-IT" sz="16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r>
                            <a:rPr lang="it-IT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it-IT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f>
                            <m:fPr>
                              <m:ctrlPr>
                                <a:rPr lang="it-IT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it-IT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sz="16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d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d>
                                <m:dPr>
                                  <m:ctrlPr>
                                    <a:rPr lang="it-IT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sz="16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d>
                            </m:den>
                          </m:f>
                          <m:r>
                            <a:rPr lang="it-IT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f>
                            <m:fPr>
                              <m:ctrlPr>
                                <a:rPr lang="it-IT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it-IT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it-IT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it-IT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it-IT" sz="1600" dirty="0"/>
              </a:p>
            </p:txBody>
          </p:sp>
        </mc:Choice>
        <mc:Fallback xmlns="">
          <p:sp>
            <p:nvSpPr>
              <p:cNvPr id="5" name="CasellaDiTesto 4" descr=" 8">
                <a:extLst>
                  <a:ext uri="{FF2B5EF4-FFF2-40B4-BE49-F238E27FC236}">
                    <a16:creationId xmlns:a16="http://schemas.microsoft.com/office/drawing/2014/main" id="{879C1589-8FEF-4ED7-BB9A-6860012043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0830" y="824181"/>
                <a:ext cx="6214708" cy="589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sellaDiTesto 5" descr=" 10">
                <a:extLst>
                  <a:ext uri="{FF2B5EF4-FFF2-40B4-BE49-F238E27FC236}">
                    <a16:creationId xmlns:a16="http://schemas.microsoft.com/office/drawing/2014/main" id="{76F696EB-8A16-4D0B-914D-7AF8C19D8C8C}"/>
                  </a:ext>
                </a:extLst>
              </p:cNvPr>
              <p:cNvSpPr txBox="1"/>
              <p:nvPr/>
            </p:nvSpPr>
            <p:spPr>
              <a:xfrm>
                <a:off x="0" y="1710516"/>
                <a:ext cx="9144000" cy="887231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400" i="1" smtClean="0">
                          <a:latin typeface="Cambria Math" panose="02040503050406030204" pitchFamily="18" charset="0"/>
                        </a:rPr>
                        <m:t>1+</m:t>
                      </m:r>
                      <m:r>
                        <a:rPr lang="it-IT" sz="240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it-IT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it-IT" sz="2400" i="1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it-IT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=1+</m:t>
                      </m:r>
                      <m:f>
                        <m:fPr>
                          <m:ctrlPr>
                            <a:rPr lang="it-IT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4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it-IT" sz="24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it-IT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it-IT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it-IT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sup>
                          </m:sSup>
                        </m:den>
                      </m:f>
                      <m:f>
                        <m:fPr>
                          <m:ctrlPr>
                            <a:rPr lang="it-IT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4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it-IT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d>
                            <m:dPr>
                              <m:ctrlPr>
                                <a:rPr lang="it-IT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it-IT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4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it-IT" sz="24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it-IT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4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it-IT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it-IT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it-IT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it-IT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</m:t>
                                  </m:r>
                                </m:sub>
                              </m:sSub>
                            </m:sup>
                          </m:sSup>
                        </m:den>
                      </m:f>
                      <m:f>
                        <m:fPr>
                          <m:ctrlPr>
                            <a:rPr lang="it-IT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it-IT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d>
                            <m:dPr>
                              <m:ctrlPr>
                                <a:rPr lang="it-IT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it-IT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it-IT" sz="24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d>
                            <m:dPr>
                              <m:ctrlPr>
                                <a:rPr lang="it-IT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den>
                      </m:f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it-IT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it-IT" sz="2400" i="1" smtClean="0">
                                      <a:solidFill>
                                        <a:srgbClr val="4472C4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2400" i="1">
                                      <a:solidFill>
                                        <a:srgbClr val="4472C4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it-IT" sz="2400" i="1">
                                      <a:solidFill>
                                        <a:srgbClr val="4472C4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  <m:r>
                                <a:rPr lang="it-IT" sz="2400" i="1">
                                  <a:solidFill>
                                    <a:srgbClr val="4472C4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it-IT" sz="2400" i="1">
                                      <a:solidFill>
                                        <a:srgbClr val="4472C4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2400" i="1">
                                      <a:solidFill>
                                        <a:srgbClr val="4472C4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it-IT" sz="2400" i="1">
                                      <a:solidFill>
                                        <a:srgbClr val="4472C4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</m:t>
                                  </m:r>
                                </m:sub>
                              </m:sSub>
                            </m:sup>
                          </m:sSup>
                          <m:sSub>
                            <m:sSubPr>
                              <m:ctrlPr>
                                <a:rPr lang="it-IT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it-IT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sSub>
                            <m:sSubPr>
                              <m:ctrlPr>
                                <a:rPr lang="it-IT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it-IT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r>
                            <a:rPr lang="it-IT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sSub>
                            <m:sSubPr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  <m:sSub>
                            <m:sSubPr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sSub>
                            <m:sSubPr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it-IT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it-IT" sz="2400" i="1" smtClean="0">
                                      <a:solidFill>
                                        <a:srgbClr val="4472C4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2400" i="1">
                                      <a:solidFill>
                                        <a:srgbClr val="4472C4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it-IT" sz="2400" i="1">
                                      <a:solidFill>
                                        <a:srgbClr val="4472C4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  <m:r>
                                <a:rPr lang="it-IT" sz="2400" i="1">
                                  <a:solidFill>
                                    <a:srgbClr val="4472C4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it-IT" sz="2400" i="1">
                                      <a:solidFill>
                                        <a:srgbClr val="4472C4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2400" i="1">
                                      <a:solidFill>
                                        <a:srgbClr val="4472C4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it-IT" sz="2400" i="1">
                                      <a:solidFill>
                                        <a:srgbClr val="4472C4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</m:t>
                                  </m:r>
                                </m:sub>
                              </m:sSub>
                            </m:sup>
                          </m:sSup>
                          <m:sSub>
                            <m:sSubPr>
                              <m:ctrlPr>
                                <a:rPr lang="it-IT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it-IT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sSub>
                            <m:sSubPr>
                              <m:ctrlPr>
                                <a:rPr lang="it-IT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it-IT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it-IT" sz="2400" dirty="0"/>
              </a:p>
            </p:txBody>
          </p:sp>
        </mc:Choice>
        <mc:Fallback xmlns="">
          <p:sp>
            <p:nvSpPr>
              <p:cNvPr id="6" name="CasellaDiTesto 5" descr=" 10">
                <a:extLst>
                  <a:ext uri="{FF2B5EF4-FFF2-40B4-BE49-F238E27FC236}">
                    <a16:creationId xmlns:a16="http://schemas.microsoft.com/office/drawing/2014/main" id="{76F696EB-8A16-4D0B-914D-7AF8C19D8C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710516"/>
                <a:ext cx="9144000" cy="8872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sellaDiTesto 6" descr=" 12">
                <a:extLst>
                  <a:ext uri="{FF2B5EF4-FFF2-40B4-BE49-F238E27FC236}">
                    <a16:creationId xmlns:a16="http://schemas.microsoft.com/office/drawing/2014/main" id="{FF883254-1ECE-41D6-8DDD-F3A3F85D3C24}"/>
                  </a:ext>
                </a:extLst>
              </p:cNvPr>
              <p:cNvSpPr txBox="1"/>
              <p:nvPr/>
            </p:nvSpPr>
            <p:spPr>
              <a:xfrm>
                <a:off x="0" y="2601086"/>
                <a:ext cx="8316227" cy="1123577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it-IT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</m:sSub>
                      <m:r>
                        <a:rPr lang="it-IT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pt-BR" sz="32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pt-BR" sz="32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pt-BR" sz="320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it-IT" sz="32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pt-BR" sz="3200" i="1">
                                  <a:latin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r>
                            <a:rPr lang="it-IT" sz="3200" i="1">
                              <a:latin typeface="Cambria Math" panose="02040503050406030204" pitchFamily="18" charset="0"/>
                            </a:rPr>
                            <m:t>𝑒</m:t>
                          </m:r>
                          <m:d>
                            <m:dPr>
                              <m:ctrlPr>
                                <a:rPr lang="it-IT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32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it-IT" sz="3200" i="1">
                              <a:latin typeface="Cambria Math" panose="02040503050406030204" pitchFamily="18" charset="0"/>
                            </a:rPr>
                            <m:t>=</m:t>
                          </m:r>
                        </m:e>
                      </m:func>
                      <m:r>
                        <a:rPr lang="it-IT" sz="3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it-IT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it-IT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it-IT" sz="3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32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it-IT" sz="32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</m:sup>
                          </m:sSup>
                          <m:sSub>
                            <m:sSubPr>
                              <m:ctrlPr>
                                <a:rPr lang="it-IT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it-IT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sSub>
                            <m:sSubPr>
                              <m:ctrlPr>
                                <a:rPr lang="it-IT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it-IT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it-IT" sz="3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32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it-IT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</m:sup>
                          </m:sSup>
                          <m:r>
                            <a:rPr lang="it-IT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it-IT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it-IT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sSub>
                            <m:sSubPr>
                              <m:ctrlPr>
                                <a:rPr lang="it-IT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it-IT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r>
                            <a:rPr lang="it-IT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it-IT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it-IT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sSub>
                            <m:sSubPr>
                              <m:ctrlPr>
                                <a:rPr lang="it-IT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it-IT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  <m:sSub>
                            <m:sSubPr>
                              <m:ctrlPr>
                                <a:rPr lang="it-IT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it-IT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sSub>
                            <m:sSubPr>
                              <m:ctrlPr>
                                <a:rPr lang="it-IT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it-IT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den>
                      </m:f>
                      <m:r>
                        <a:rPr lang="it-IT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it-IT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num>
                        <m:den>
                          <m:r>
                            <a:rPr lang="it-IT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</m:oMath>
                  </m:oMathPara>
                </a14:m>
                <a:endParaRPr lang="it-IT" sz="3200" dirty="0"/>
              </a:p>
            </p:txBody>
          </p:sp>
        </mc:Choice>
        <mc:Fallback xmlns="">
          <p:sp>
            <p:nvSpPr>
              <p:cNvPr id="7" name="CasellaDiTesto 6" descr=" 12">
                <a:extLst>
                  <a:ext uri="{FF2B5EF4-FFF2-40B4-BE49-F238E27FC236}">
                    <a16:creationId xmlns:a16="http://schemas.microsoft.com/office/drawing/2014/main" id="{FF883254-1ECE-41D6-8DDD-F3A3F85D3C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601086"/>
                <a:ext cx="8316227" cy="11235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sellaDiTesto 7" descr=" 6">
                <a:extLst>
                  <a:ext uri="{FF2B5EF4-FFF2-40B4-BE49-F238E27FC236}">
                    <a16:creationId xmlns:a16="http://schemas.microsoft.com/office/drawing/2014/main" id="{8413990E-6492-4F7C-9B59-5A396FBA02EE}"/>
                  </a:ext>
                </a:extLst>
              </p:cNvPr>
              <p:cNvSpPr txBox="1"/>
              <p:nvPr/>
            </p:nvSpPr>
            <p:spPr>
              <a:xfrm>
                <a:off x="14825" y="3708865"/>
                <a:ext cx="4520853" cy="22197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32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it-IT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</m:sSub>
                      <m:r>
                        <a:rPr lang="it-IT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it-IT" sz="3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it-IT" sz="32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it-IT" sz="32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sz="3200" b="0" i="1" smtClean="0">
                                    <a:latin typeface="Cambria Math" panose="02040503050406030204" pitchFamily="18" charset="0"/>
                                  </a:rPr>
                                  <m:t>𝑠𝑒</m:t>
                                </m:r>
                              </m:e>
                              <m:e>
                                <m:r>
                                  <a:rPr lang="it-IT" sz="3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𝜌</m:t>
                                </m:r>
                                <m:r>
                                  <a:rPr lang="it-IT" sz="3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≥1</m:t>
                                </m:r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it-IT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it-IT" sz="32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it-IT" sz="3200" b="0" i="1" smtClean="0">
                                            <a:latin typeface="Cambria Math" panose="02040503050406030204" pitchFamily="18" charset="0"/>
                                          </a:rPr>
                                          <m:t>𝐾</m:t>
                                        </m:r>
                                      </m:e>
                                      <m:sub>
                                        <m:r>
                                          <a:rPr lang="it-IT" sz="3200" b="0" i="1" smtClean="0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it-IT" sz="32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it-IT" sz="3200" b="0" i="1" smtClean="0">
                                            <a:latin typeface="Cambria Math" panose="02040503050406030204" pitchFamily="18" charset="0"/>
                                          </a:rPr>
                                          <m:t>𝐾</m:t>
                                        </m:r>
                                      </m:e>
                                      <m:sub>
                                        <m:r>
                                          <a:rPr lang="it-IT" sz="3200" b="0" i="1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it-IT" sz="32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it-IT" sz="3200" b="0" i="1" smtClean="0">
                                            <a:latin typeface="Cambria Math" panose="02040503050406030204" pitchFamily="18" charset="0"/>
                                          </a:rPr>
                                          <m:t>𝐾</m:t>
                                        </m:r>
                                      </m:e>
                                      <m:sub>
                                        <m:r>
                                          <a:rPr lang="it-IT" sz="3200" b="0" i="1" smtClean="0">
                                            <a:latin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  <m:e>
                                <m:r>
                                  <a:rPr lang="it-IT" sz="3200" b="0" i="1" smtClean="0">
                                    <a:latin typeface="Cambria Math" panose="02040503050406030204" pitchFamily="18" charset="0"/>
                                  </a:rPr>
                                  <m:t>𝑠𝑒</m:t>
                                </m:r>
                              </m:e>
                              <m:e>
                                <m:r>
                                  <a:rPr lang="it-IT" sz="3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𝜌</m:t>
                                </m:r>
                                <m:r>
                                  <a:rPr lang="it-IT" sz="3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=0</m:t>
                                </m:r>
                              </m:e>
                            </m:mr>
                            <m:mr>
                              <m:e>
                                <m:r>
                                  <a:rPr lang="it-IT" sz="32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e>
                              <m:e>
                                <m:r>
                                  <a:rPr lang="it-IT" sz="3200" b="0" i="1" smtClean="0">
                                    <a:latin typeface="Cambria Math" panose="02040503050406030204" pitchFamily="18" charset="0"/>
                                  </a:rPr>
                                  <m:t>𝑠𝑒</m:t>
                                </m:r>
                              </m:e>
                              <m:e>
                                <m:r>
                                  <a:rPr lang="it-IT" sz="3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𝜌</m:t>
                                </m:r>
                                <m:r>
                                  <a:rPr lang="it-IT" sz="3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&lt;0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it-IT" sz="3200" dirty="0"/>
              </a:p>
            </p:txBody>
          </p:sp>
        </mc:Choice>
        <mc:Fallback xmlns="">
          <p:sp>
            <p:nvSpPr>
              <p:cNvPr id="8" name="CasellaDiTesto 7" descr=" 6">
                <a:extLst>
                  <a:ext uri="{FF2B5EF4-FFF2-40B4-BE49-F238E27FC236}">
                    <a16:creationId xmlns:a16="http://schemas.microsoft.com/office/drawing/2014/main" id="{8413990E-6492-4F7C-9B59-5A396FBA02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25" y="3708865"/>
                <a:ext cx="4520853" cy="2219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Freccia a destra 8" descr=" 7">
            <a:extLst>
              <a:ext uri="{FF2B5EF4-FFF2-40B4-BE49-F238E27FC236}">
                <a16:creationId xmlns:a16="http://schemas.microsoft.com/office/drawing/2014/main" id="{888797D2-9463-484D-8FF1-2316253F21CA}"/>
              </a:ext>
            </a:extLst>
          </p:cNvPr>
          <p:cNvSpPr/>
          <p:nvPr/>
        </p:nvSpPr>
        <p:spPr>
          <a:xfrm flipH="1">
            <a:off x="4550503" y="3818507"/>
            <a:ext cx="577516" cy="3946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sellaDiTesto 9" descr=" 13">
                <a:extLst>
                  <a:ext uri="{FF2B5EF4-FFF2-40B4-BE49-F238E27FC236}">
                    <a16:creationId xmlns:a16="http://schemas.microsoft.com/office/drawing/2014/main" id="{EEB5647C-033E-4E26-B564-8DCDCB1F9D0E}"/>
                  </a:ext>
                </a:extLst>
              </p:cNvPr>
              <p:cNvSpPr txBox="1"/>
              <p:nvPr/>
            </p:nvSpPr>
            <p:spPr>
              <a:xfrm>
                <a:off x="5229980" y="3756076"/>
                <a:ext cx="3914020" cy="492443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3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it-IT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it-IT" sz="3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</m:t>
                          </m:r>
                        </m:sub>
                      </m:sSub>
                      <m:r>
                        <a:rPr lang="it-IT" sz="3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it-IT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it-IT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sSub>
                        <m:sSubPr>
                          <m:ctrlPr>
                            <a:rPr lang="it-IT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3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it-IT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it-IT" sz="3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it-IT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CasellaDiTesto 9" descr=" 13">
                <a:extLst>
                  <a:ext uri="{FF2B5EF4-FFF2-40B4-BE49-F238E27FC236}">
                    <a16:creationId xmlns:a16="http://schemas.microsoft.com/office/drawing/2014/main" id="{EEB5647C-033E-4E26-B564-8DCDCB1F9D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9980" y="3756076"/>
                <a:ext cx="3914020" cy="49244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 13" descr=" 18">
            <a:extLst>
              <a:ext uri="{FF2B5EF4-FFF2-40B4-BE49-F238E27FC236}">
                <a16:creationId xmlns:a16="http://schemas.microsoft.com/office/drawing/2014/main" id="{4D9A0F90-D4DA-4ABA-B475-DEA6118F43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324600"/>
            <a:ext cx="9144000" cy="533400"/>
          </a:xfrm>
          <a:prstGeom prst="rect">
            <a:avLst/>
          </a:prstGeom>
          <a:solidFill>
            <a:srgbClr val="007F51"/>
          </a:solidFill>
          <a:ln>
            <a:noFill/>
          </a:ln>
        </p:spPr>
        <p:txBody>
          <a:bodyPr wrap="none" anchor="ctr"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it-IT" altLang="it-IT" sz="1200" dirty="0"/>
              <a:t>15/10/2021		</a:t>
            </a:r>
            <a:r>
              <a:rPr lang="it-IT" altLang="it-IT" sz="12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Sviluppo di un Mokup per la prototipazione di architetture di controllo per Tokamak		</a:t>
            </a:r>
            <a:r>
              <a:rPr lang="it-IT" altLang="it-IT" sz="1200" dirty="0">
                <a:solidFill>
                  <a:schemeClr val="bg1"/>
                </a:solidFill>
                <a:latin typeface="Palatino Linotype" panose="02040502050505030304" pitchFamily="18" charset="0"/>
              </a:rPr>
              <a:t>Pagina </a:t>
            </a:r>
            <a:fld id="{1B9CCA1B-6ACB-479A-B160-6152B8C3A3D1}" type="slidenum">
              <a:rPr lang="it-IT" altLang="it-IT" sz="1200" smtClean="0">
                <a:solidFill>
                  <a:schemeClr val="bg1"/>
                </a:solidFill>
                <a:latin typeface="Palatino Linotype" panose="02040502050505030304" pitchFamily="18" charset="0"/>
              </a:rPr>
              <a:t>93</a:t>
            </a:fld>
            <a:endParaRPr lang="it-IT" altLang="it-IT" sz="1100" dirty="0">
              <a:solidFill>
                <a:schemeClr val="bg1"/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860298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Tema di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i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i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9057</TotalTime>
  <Words>4327</Words>
  <Application>Microsoft Office PowerPoint</Application>
  <PresentationFormat>Presentazione su schermo (4:3)</PresentationFormat>
  <Paragraphs>523</Paragraphs>
  <Slides>93</Slides>
  <Notes>7</Notes>
  <HiddenSlides>7</HiddenSlides>
  <MMClips>0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93</vt:i4>
      </vt:variant>
    </vt:vector>
  </HeadingPairs>
  <TitlesOfParts>
    <vt:vector size="100" baseType="lpstr">
      <vt:lpstr>Arial</vt:lpstr>
      <vt:lpstr>Calibri</vt:lpstr>
      <vt:lpstr>Calibri Light</vt:lpstr>
      <vt:lpstr>Cambria Math</vt:lpstr>
      <vt:lpstr>Palatino Linotype</vt:lpstr>
      <vt:lpstr>Wingdings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Prototipo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Risultati Sperimentali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EMP: Embedded Message Pack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... Alice</dc:creator>
  <cp:lastModifiedBy>emanuele alfano</cp:lastModifiedBy>
  <cp:revision>515</cp:revision>
  <dcterms:created xsi:type="dcterms:W3CDTF">2021-03-18T18:17:38Z</dcterms:created>
  <dcterms:modified xsi:type="dcterms:W3CDTF">2021-10-14T21:36:33Z</dcterms:modified>
</cp:coreProperties>
</file>